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8" r:id="rId1"/>
  </p:sldMasterIdLst>
  <p:notesMasterIdLst>
    <p:notesMasterId r:id="rId33"/>
  </p:notesMasterIdLst>
  <p:sldIdLst>
    <p:sldId id="256" r:id="rId2"/>
    <p:sldId id="285" r:id="rId3"/>
    <p:sldId id="257" r:id="rId4"/>
    <p:sldId id="258" r:id="rId5"/>
    <p:sldId id="259" r:id="rId6"/>
    <p:sldId id="260" r:id="rId7"/>
    <p:sldId id="261" r:id="rId8"/>
    <p:sldId id="262" r:id="rId9"/>
    <p:sldId id="263" r:id="rId10"/>
    <p:sldId id="264" r:id="rId11"/>
    <p:sldId id="267" r:id="rId12"/>
    <p:sldId id="268" r:id="rId13"/>
    <p:sldId id="265" r:id="rId14"/>
    <p:sldId id="266"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Lst>
  <p:sldSz cx="46799500" cy="33083500"/>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a:srgbClr val="FF4F4F"/>
    <a:srgbClr val="263D2B"/>
    <a:srgbClr val="FFB3B3"/>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20" d="100"/>
          <a:sy n="20" d="100"/>
        </p:scale>
        <p:origin x="191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GB" dirty="0"/>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F76B68AE-0632-4CB6-88F4-DBC13CAF3BB9}" type="datetimeFigureOut">
              <a:rPr lang="en-GB" smtClean="0"/>
              <a:t>14/12/2025</a:t>
            </a:fld>
            <a:endParaRPr lang="en-GB" dirty="0"/>
          </a:p>
        </p:txBody>
      </p:sp>
      <p:sp>
        <p:nvSpPr>
          <p:cNvPr id="4" name="Slide Image Placeholder 3"/>
          <p:cNvSpPr>
            <a:spLocks noGrp="1" noRot="1" noChangeAspect="1"/>
          </p:cNvSpPr>
          <p:nvPr>
            <p:ph type="sldImg" idx="2"/>
          </p:nvPr>
        </p:nvSpPr>
        <p:spPr>
          <a:xfrm>
            <a:off x="1304925" y="1171575"/>
            <a:ext cx="4476750" cy="3163888"/>
          </a:xfrm>
          <a:prstGeom prst="rect">
            <a:avLst/>
          </a:prstGeom>
          <a:noFill/>
          <a:ln w="12700">
            <a:solidFill>
              <a:prstClr val="black"/>
            </a:solidFill>
          </a:ln>
        </p:spPr>
        <p:txBody>
          <a:bodyPr vert="horz" lIns="94046" tIns="47023" rIns="94046" bIns="47023" rtlCol="0" anchor="ctr"/>
          <a:lstStyle/>
          <a:p>
            <a:endParaRPr lang="en-GB" dirty="0"/>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17C5D0B6-21E9-4C55-8E43-CAA82AF373DE}" type="slidenum">
              <a:rPr lang="en-GB" smtClean="0"/>
              <a:t>‹#›</a:t>
            </a:fld>
            <a:endParaRPr lang="en-GB" dirty="0"/>
          </a:p>
        </p:txBody>
      </p:sp>
    </p:spTree>
    <p:extLst>
      <p:ext uri="{BB962C8B-B14F-4D97-AF65-F5344CB8AC3E}">
        <p14:creationId xmlns:p14="http://schemas.microsoft.com/office/powerpoint/2010/main" val="76476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4BB91-4B5F-9B88-CEBB-2B56FB369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FC3AF-C0EC-AC12-B264-1B5E533E6121}"/>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3E030F38-C5CE-BB3E-B758-4B4CDC3A409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878104A-D8A2-77C2-3C6C-1BAEF40D969B}"/>
              </a:ext>
            </a:extLst>
          </p:cNvPr>
          <p:cNvSpPr>
            <a:spLocks noGrp="1"/>
          </p:cNvSpPr>
          <p:nvPr>
            <p:ph type="sldNum" sz="quarter" idx="5"/>
          </p:nvPr>
        </p:nvSpPr>
        <p:spPr/>
        <p:txBody>
          <a:bodyPr/>
          <a:lstStyle/>
          <a:p>
            <a:fld id="{17C5D0B6-21E9-4C55-8E43-CAA82AF373DE}" type="slidenum">
              <a:rPr lang="en-GB" smtClean="0"/>
              <a:t>1</a:t>
            </a:fld>
            <a:endParaRPr lang="en-GB" dirty="0"/>
          </a:p>
        </p:txBody>
      </p:sp>
    </p:spTree>
    <p:extLst>
      <p:ext uri="{BB962C8B-B14F-4D97-AF65-F5344CB8AC3E}">
        <p14:creationId xmlns:p14="http://schemas.microsoft.com/office/powerpoint/2010/main" val="57093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C5D0B6-21E9-4C55-8E43-CAA82AF373DE}" type="slidenum">
              <a:rPr lang="en-GB" smtClean="0"/>
              <a:t>20</a:t>
            </a:fld>
            <a:endParaRPr lang="en-GB" dirty="0"/>
          </a:p>
        </p:txBody>
      </p:sp>
    </p:spTree>
    <p:extLst>
      <p:ext uri="{BB962C8B-B14F-4D97-AF65-F5344CB8AC3E}">
        <p14:creationId xmlns:p14="http://schemas.microsoft.com/office/powerpoint/2010/main" val="127614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7194C-E962-B283-8BF5-2DBFE401A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6E55F-AA5F-C1EE-42E8-45B1F4803D12}"/>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5FC30E9C-36C7-9112-3DC6-85332729D7C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326A27E-C470-05CC-35D5-8F77ADDF5889}"/>
              </a:ext>
            </a:extLst>
          </p:cNvPr>
          <p:cNvSpPr>
            <a:spLocks noGrp="1"/>
          </p:cNvSpPr>
          <p:nvPr>
            <p:ph type="sldNum" sz="quarter" idx="5"/>
          </p:nvPr>
        </p:nvSpPr>
        <p:spPr/>
        <p:txBody>
          <a:bodyPr/>
          <a:lstStyle/>
          <a:p>
            <a:fld id="{17C5D0B6-21E9-4C55-8E43-CAA82AF373DE}" type="slidenum">
              <a:rPr lang="en-GB" smtClean="0"/>
              <a:t>21</a:t>
            </a:fld>
            <a:endParaRPr lang="en-GB" dirty="0"/>
          </a:p>
        </p:txBody>
      </p:sp>
    </p:spTree>
    <p:extLst>
      <p:ext uri="{BB962C8B-B14F-4D97-AF65-F5344CB8AC3E}">
        <p14:creationId xmlns:p14="http://schemas.microsoft.com/office/powerpoint/2010/main" val="336098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62741-1032-F7C9-1E2D-AEDFBD3F6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EC6AF-E994-9C2F-E956-5E95BDF052C3}"/>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9437082A-995D-1AD9-C56C-F3721E1642A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7EB6363-2231-515B-3120-404361184F20}"/>
              </a:ext>
            </a:extLst>
          </p:cNvPr>
          <p:cNvSpPr>
            <a:spLocks noGrp="1"/>
          </p:cNvSpPr>
          <p:nvPr>
            <p:ph type="sldNum" sz="quarter" idx="5"/>
          </p:nvPr>
        </p:nvSpPr>
        <p:spPr/>
        <p:txBody>
          <a:bodyPr/>
          <a:lstStyle/>
          <a:p>
            <a:fld id="{17C5D0B6-21E9-4C55-8E43-CAA82AF373DE}" type="slidenum">
              <a:rPr lang="en-GB" smtClean="0"/>
              <a:t>23</a:t>
            </a:fld>
            <a:endParaRPr lang="en-GB" dirty="0"/>
          </a:p>
        </p:txBody>
      </p:sp>
    </p:spTree>
    <p:extLst>
      <p:ext uri="{BB962C8B-B14F-4D97-AF65-F5344CB8AC3E}">
        <p14:creationId xmlns:p14="http://schemas.microsoft.com/office/powerpoint/2010/main" val="3268620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40077-CEBD-7C12-C683-8761E247C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4AC5E-75D1-200E-F16D-A550651F127F}"/>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9B41C5B3-044A-5F63-5E6B-2DE24F51F34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1B13832-C64C-F620-FC6B-186065C663A3}"/>
              </a:ext>
            </a:extLst>
          </p:cNvPr>
          <p:cNvSpPr>
            <a:spLocks noGrp="1"/>
          </p:cNvSpPr>
          <p:nvPr>
            <p:ph type="sldNum" sz="quarter" idx="5"/>
          </p:nvPr>
        </p:nvSpPr>
        <p:spPr/>
        <p:txBody>
          <a:bodyPr/>
          <a:lstStyle/>
          <a:p>
            <a:fld id="{17C5D0B6-21E9-4C55-8E43-CAA82AF373DE}" type="slidenum">
              <a:rPr lang="en-GB" smtClean="0"/>
              <a:t>24</a:t>
            </a:fld>
            <a:endParaRPr lang="en-GB" dirty="0"/>
          </a:p>
        </p:txBody>
      </p:sp>
    </p:spTree>
    <p:extLst>
      <p:ext uri="{BB962C8B-B14F-4D97-AF65-F5344CB8AC3E}">
        <p14:creationId xmlns:p14="http://schemas.microsoft.com/office/powerpoint/2010/main" val="4200757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F4DCD-AED9-67FB-37F3-E472500E0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30499F-E1BA-DD5C-C4CD-12EF829C7B84}"/>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B798221E-AA55-E941-4596-7C57A6A48AF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B22940-8992-800C-99B9-1CF2698BECA6}"/>
              </a:ext>
            </a:extLst>
          </p:cNvPr>
          <p:cNvSpPr>
            <a:spLocks noGrp="1"/>
          </p:cNvSpPr>
          <p:nvPr>
            <p:ph type="sldNum" sz="quarter" idx="5"/>
          </p:nvPr>
        </p:nvSpPr>
        <p:spPr/>
        <p:txBody>
          <a:bodyPr/>
          <a:lstStyle/>
          <a:p>
            <a:fld id="{17C5D0B6-21E9-4C55-8E43-CAA82AF373DE}" type="slidenum">
              <a:rPr lang="en-GB" smtClean="0"/>
              <a:t>26</a:t>
            </a:fld>
            <a:endParaRPr lang="en-GB" dirty="0"/>
          </a:p>
        </p:txBody>
      </p:sp>
    </p:spTree>
    <p:extLst>
      <p:ext uri="{BB962C8B-B14F-4D97-AF65-F5344CB8AC3E}">
        <p14:creationId xmlns:p14="http://schemas.microsoft.com/office/powerpoint/2010/main" val="23588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ED546-F4EA-BE23-F893-5B2F65CB6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46754-EBF3-712B-2427-F4CB2064743D}"/>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8763FD9E-2592-7070-42E5-35A45866B50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2159B09-6B95-2D7B-3BBB-8FE98EF8EC12}"/>
              </a:ext>
            </a:extLst>
          </p:cNvPr>
          <p:cNvSpPr>
            <a:spLocks noGrp="1"/>
          </p:cNvSpPr>
          <p:nvPr>
            <p:ph type="sldNum" sz="quarter" idx="5"/>
          </p:nvPr>
        </p:nvSpPr>
        <p:spPr/>
        <p:txBody>
          <a:bodyPr/>
          <a:lstStyle/>
          <a:p>
            <a:fld id="{17C5D0B6-21E9-4C55-8E43-CAA82AF373DE}" type="slidenum">
              <a:rPr lang="en-GB" smtClean="0"/>
              <a:t>28</a:t>
            </a:fld>
            <a:endParaRPr lang="en-GB" dirty="0"/>
          </a:p>
        </p:txBody>
      </p:sp>
    </p:spTree>
    <p:extLst>
      <p:ext uri="{BB962C8B-B14F-4D97-AF65-F5344CB8AC3E}">
        <p14:creationId xmlns:p14="http://schemas.microsoft.com/office/powerpoint/2010/main" val="3400997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4B61-86F1-3A4B-29BA-43FA320830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48B13-B32A-410C-2813-8B1D836DCBAA}"/>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2C8A5851-B672-C7ED-23C7-5AFFFE8280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C4D56A7-B3A4-43B8-9367-A7A763B1744F}"/>
              </a:ext>
            </a:extLst>
          </p:cNvPr>
          <p:cNvSpPr>
            <a:spLocks noGrp="1"/>
          </p:cNvSpPr>
          <p:nvPr>
            <p:ph type="sldNum" sz="quarter" idx="5"/>
          </p:nvPr>
        </p:nvSpPr>
        <p:spPr/>
        <p:txBody>
          <a:bodyPr/>
          <a:lstStyle/>
          <a:p>
            <a:fld id="{17C5D0B6-21E9-4C55-8E43-CAA82AF373DE}" type="slidenum">
              <a:rPr lang="en-GB" smtClean="0"/>
              <a:t>29</a:t>
            </a:fld>
            <a:endParaRPr lang="en-GB" dirty="0"/>
          </a:p>
        </p:txBody>
      </p:sp>
    </p:spTree>
    <p:extLst>
      <p:ext uri="{BB962C8B-B14F-4D97-AF65-F5344CB8AC3E}">
        <p14:creationId xmlns:p14="http://schemas.microsoft.com/office/powerpoint/2010/main" val="34532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7A1C4-B0D6-E6D5-635C-569BDCEF5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842C4-55CF-4049-9ED7-4BB97E713BE4}"/>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97BF4AC0-99FC-75D6-DD0D-6EBB382750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5A37588-961A-08F0-F353-A7385AC3D006}"/>
              </a:ext>
            </a:extLst>
          </p:cNvPr>
          <p:cNvSpPr>
            <a:spLocks noGrp="1"/>
          </p:cNvSpPr>
          <p:nvPr>
            <p:ph type="sldNum" sz="quarter" idx="5"/>
          </p:nvPr>
        </p:nvSpPr>
        <p:spPr/>
        <p:txBody>
          <a:bodyPr/>
          <a:lstStyle/>
          <a:p>
            <a:fld id="{17C5D0B6-21E9-4C55-8E43-CAA82AF373DE}" type="slidenum">
              <a:rPr lang="en-GB" smtClean="0"/>
              <a:t>30</a:t>
            </a:fld>
            <a:endParaRPr lang="en-GB" dirty="0"/>
          </a:p>
        </p:txBody>
      </p:sp>
    </p:spTree>
    <p:extLst>
      <p:ext uri="{BB962C8B-B14F-4D97-AF65-F5344CB8AC3E}">
        <p14:creationId xmlns:p14="http://schemas.microsoft.com/office/powerpoint/2010/main" val="23006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9963" y="5414362"/>
            <a:ext cx="39779575" cy="11517959"/>
          </a:xfrm>
        </p:spPr>
        <p:txBody>
          <a:bodyPr anchor="b"/>
          <a:lstStyle>
            <a:lvl1pPr algn="ctr">
              <a:defRPr sz="28945"/>
            </a:lvl1pPr>
          </a:lstStyle>
          <a:p>
            <a:r>
              <a:rPr lang="en-US"/>
              <a:t>Click to edit Master title style</a:t>
            </a:r>
            <a:endParaRPr lang="en-US" dirty="0"/>
          </a:p>
        </p:txBody>
      </p:sp>
      <p:sp>
        <p:nvSpPr>
          <p:cNvPr id="3" name="Subtitle 2"/>
          <p:cNvSpPr>
            <a:spLocks noGrp="1"/>
          </p:cNvSpPr>
          <p:nvPr>
            <p:ph type="subTitle" idx="1"/>
          </p:nvPr>
        </p:nvSpPr>
        <p:spPr>
          <a:xfrm>
            <a:off x="5849938" y="17376498"/>
            <a:ext cx="35099625" cy="7987519"/>
          </a:xfrm>
        </p:spPr>
        <p:txBody>
          <a:bodyPr/>
          <a:lstStyle>
            <a:lvl1pPr marL="0" indent="0" algn="ctr">
              <a:buNone/>
              <a:defRPr sz="11578"/>
            </a:lvl1pPr>
            <a:lvl2pPr marL="2205579" indent="0" algn="ctr">
              <a:buNone/>
              <a:defRPr sz="9648"/>
            </a:lvl2pPr>
            <a:lvl3pPr marL="4411157" indent="0" algn="ctr">
              <a:buNone/>
              <a:defRPr sz="8683"/>
            </a:lvl3pPr>
            <a:lvl4pPr marL="6616736" indent="0" algn="ctr">
              <a:buNone/>
              <a:defRPr sz="7719"/>
            </a:lvl4pPr>
            <a:lvl5pPr marL="8822314" indent="0" algn="ctr">
              <a:buNone/>
              <a:defRPr sz="7719"/>
            </a:lvl5pPr>
            <a:lvl6pPr marL="11027893" indent="0" algn="ctr">
              <a:buNone/>
              <a:defRPr sz="7719"/>
            </a:lvl6pPr>
            <a:lvl7pPr marL="13233471" indent="0" algn="ctr">
              <a:buNone/>
              <a:defRPr sz="7719"/>
            </a:lvl7pPr>
            <a:lvl8pPr marL="15439050" indent="0" algn="ctr">
              <a:buNone/>
              <a:defRPr sz="7719"/>
            </a:lvl8pPr>
            <a:lvl9pPr marL="17644628" indent="0" algn="ctr">
              <a:buNone/>
              <a:defRPr sz="771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4451A9-F2BC-4CA0-A274-B97C63DBD9E9}" type="datetime1">
              <a:rPr lang="en-GB" smtClean="0"/>
              <a:t>14/12/2025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32928E-5997-48F8-AC23-6F94313F3A6B}" type="slidenum">
              <a:rPr lang="en-GB" smtClean="0"/>
              <a:t>‹#›</a:t>
            </a:fld>
            <a:endParaRPr lang="en-GB" dirty="0"/>
          </a:p>
        </p:txBody>
      </p:sp>
    </p:spTree>
    <p:extLst>
      <p:ext uri="{BB962C8B-B14F-4D97-AF65-F5344CB8AC3E}">
        <p14:creationId xmlns:p14="http://schemas.microsoft.com/office/powerpoint/2010/main" val="282088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1F4EC-AFD3-4E5D-B566-568EB3A1E305}" type="datetime1">
              <a:rPr lang="en-GB" smtClean="0"/>
              <a:t>14/12/2025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32928E-5997-48F8-AC23-6F94313F3A6B}" type="slidenum">
              <a:rPr lang="en-GB" smtClean="0"/>
              <a:t>‹#›</a:t>
            </a:fld>
            <a:endParaRPr lang="en-GB" dirty="0"/>
          </a:p>
        </p:txBody>
      </p:sp>
    </p:spTree>
    <p:extLst>
      <p:ext uri="{BB962C8B-B14F-4D97-AF65-F5344CB8AC3E}">
        <p14:creationId xmlns:p14="http://schemas.microsoft.com/office/powerpoint/2010/main" val="347979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490895" y="1761390"/>
            <a:ext cx="10091142" cy="280367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217468" y="1761390"/>
            <a:ext cx="29688433" cy="28036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769DD-FFBD-484A-B019-C641A1EE906F}" type="datetime1">
              <a:rPr lang="en-GB" smtClean="0"/>
              <a:t>14/12/2025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32928E-5997-48F8-AC23-6F94313F3A6B}" type="slidenum">
              <a:rPr lang="en-GB" smtClean="0"/>
              <a:t>‹#›</a:t>
            </a:fld>
            <a:endParaRPr lang="en-GB" dirty="0"/>
          </a:p>
        </p:txBody>
      </p:sp>
    </p:spTree>
    <p:extLst>
      <p:ext uri="{BB962C8B-B14F-4D97-AF65-F5344CB8AC3E}">
        <p14:creationId xmlns:p14="http://schemas.microsoft.com/office/powerpoint/2010/main" val="325163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1239-FD8C-418E-A2F9-FACD889E20A0}" type="datetime1">
              <a:rPr lang="en-GB" smtClean="0"/>
              <a:t>14/12/2025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32928E-5997-48F8-AC23-6F94313F3A6B}" type="slidenum">
              <a:rPr lang="en-GB" smtClean="0"/>
              <a:t>‹#›</a:t>
            </a:fld>
            <a:endParaRPr lang="en-GB" dirty="0"/>
          </a:p>
        </p:txBody>
      </p:sp>
    </p:spTree>
    <p:extLst>
      <p:ext uri="{BB962C8B-B14F-4D97-AF65-F5344CB8AC3E}">
        <p14:creationId xmlns:p14="http://schemas.microsoft.com/office/powerpoint/2010/main" val="387608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93093" y="8247910"/>
            <a:ext cx="40364569" cy="13761815"/>
          </a:xfrm>
        </p:spPr>
        <p:txBody>
          <a:bodyPr anchor="b"/>
          <a:lstStyle>
            <a:lvl1pPr>
              <a:defRPr sz="28945"/>
            </a:lvl1pPr>
          </a:lstStyle>
          <a:p>
            <a:r>
              <a:rPr lang="en-US"/>
              <a:t>Click to edit Master title style</a:t>
            </a:r>
            <a:endParaRPr lang="en-US" dirty="0"/>
          </a:p>
        </p:txBody>
      </p:sp>
      <p:sp>
        <p:nvSpPr>
          <p:cNvPr id="3" name="Text Placeholder 2"/>
          <p:cNvSpPr>
            <a:spLocks noGrp="1"/>
          </p:cNvSpPr>
          <p:nvPr>
            <p:ph type="body" idx="1"/>
          </p:nvPr>
        </p:nvSpPr>
        <p:spPr>
          <a:xfrm>
            <a:off x="3193093" y="22139917"/>
            <a:ext cx="40364569" cy="7237013"/>
          </a:xfrm>
        </p:spPr>
        <p:txBody>
          <a:bodyPr/>
          <a:lstStyle>
            <a:lvl1pPr marL="0" indent="0">
              <a:buNone/>
              <a:defRPr sz="11578">
                <a:solidFill>
                  <a:schemeClr val="tx1">
                    <a:tint val="82000"/>
                  </a:schemeClr>
                </a:solidFill>
              </a:defRPr>
            </a:lvl1pPr>
            <a:lvl2pPr marL="2205579" indent="0">
              <a:buNone/>
              <a:defRPr sz="9648">
                <a:solidFill>
                  <a:schemeClr val="tx1">
                    <a:tint val="82000"/>
                  </a:schemeClr>
                </a:solidFill>
              </a:defRPr>
            </a:lvl2pPr>
            <a:lvl3pPr marL="4411157" indent="0">
              <a:buNone/>
              <a:defRPr sz="8683">
                <a:solidFill>
                  <a:schemeClr val="tx1">
                    <a:tint val="82000"/>
                  </a:schemeClr>
                </a:solidFill>
              </a:defRPr>
            </a:lvl3pPr>
            <a:lvl4pPr marL="6616736" indent="0">
              <a:buNone/>
              <a:defRPr sz="7719">
                <a:solidFill>
                  <a:schemeClr val="tx1">
                    <a:tint val="82000"/>
                  </a:schemeClr>
                </a:solidFill>
              </a:defRPr>
            </a:lvl4pPr>
            <a:lvl5pPr marL="8822314" indent="0">
              <a:buNone/>
              <a:defRPr sz="7719">
                <a:solidFill>
                  <a:schemeClr val="tx1">
                    <a:tint val="82000"/>
                  </a:schemeClr>
                </a:solidFill>
              </a:defRPr>
            </a:lvl5pPr>
            <a:lvl6pPr marL="11027893" indent="0">
              <a:buNone/>
              <a:defRPr sz="7719">
                <a:solidFill>
                  <a:schemeClr val="tx1">
                    <a:tint val="82000"/>
                  </a:schemeClr>
                </a:solidFill>
              </a:defRPr>
            </a:lvl6pPr>
            <a:lvl7pPr marL="13233471" indent="0">
              <a:buNone/>
              <a:defRPr sz="7719">
                <a:solidFill>
                  <a:schemeClr val="tx1">
                    <a:tint val="82000"/>
                  </a:schemeClr>
                </a:solidFill>
              </a:defRPr>
            </a:lvl7pPr>
            <a:lvl8pPr marL="15439050" indent="0">
              <a:buNone/>
              <a:defRPr sz="7719">
                <a:solidFill>
                  <a:schemeClr val="tx1">
                    <a:tint val="82000"/>
                  </a:schemeClr>
                </a:solidFill>
              </a:defRPr>
            </a:lvl8pPr>
            <a:lvl9pPr marL="17644628" indent="0">
              <a:buNone/>
              <a:defRPr sz="7719">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5125B-00DD-44B8-8768-2B2F63E402EF}" type="datetime1">
              <a:rPr lang="en-GB" smtClean="0"/>
              <a:t>14/12/2025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32928E-5997-48F8-AC23-6F94313F3A6B}" type="slidenum">
              <a:rPr lang="en-GB" smtClean="0"/>
              <a:t>‹#›</a:t>
            </a:fld>
            <a:endParaRPr lang="en-GB" dirty="0"/>
          </a:p>
        </p:txBody>
      </p:sp>
    </p:spTree>
    <p:extLst>
      <p:ext uri="{BB962C8B-B14F-4D97-AF65-F5344CB8AC3E}">
        <p14:creationId xmlns:p14="http://schemas.microsoft.com/office/powerpoint/2010/main" val="115145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17465" y="8806950"/>
            <a:ext cx="19889788" cy="209911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692247" y="8806950"/>
            <a:ext cx="19889788" cy="209911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365679-AF8E-4409-9038-415F0FDBB6C6}" type="datetime1">
              <a:rPr lang="en-GB" smtClean="0"/>
              <a:t>14/12/2025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32928E-5997-48F8-AC23-6F94313F3A6B}" type="slidenum">
              <a:rPr lang="en-GB" smtClean="0"/>
              <a:t>‹#›</a:t>
            </a:fld>
            <a:endParaRPr lang="en-GB" dirty="0"/>
          </a:p>
        </p:txBody>
      </p:sp>
    </p:spTree>
    <p:extLst>
      <p:ext uri="{BB962C8B-B14F-4D97-AF65-F5344CB8AC3E}">
        <p14:creationId xmlns:p14="http://schemas.microsoft.com/office/powerpoint/2010/main" val="2163967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23561" y="1761397"/>
            <a:ext cx="40364569" cy="639461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223566" y="8110055"/>
            <a:ext cx="19798379" cy="3974613"/>
          </a:xfrm>
        </p:spPr>
        <p:txBody>
          <a:bodyPr anchor="b"/>
          <a:lstStyle>
            <a:lvl1pPr marL="0" indent="0">
              <a:buNone/>
              <a:defRPr sz="11578" b="1"/>
            </a:lvl1pPr>
            <a:lvl2pPr marL="2205579" indent="0">
              <a:buNone/>
              <a:defRPr sz="9648" b="1"/>
            </a:lvl2pPr>
            <a:lvl3pPr marL="4411157" indent="0">
              <a:buNone/>
              <a:defRPr sz="8683" b="1"/>
            </a:lvl3pPr>
            <a:lvl4pPr marL="6616736" indent="0">
              <a:buNone/>
              <a:defRPr sz="7719" b="1"/>
            </a:lvl4pPr>
            <a:lvl5pPr marL="8822314" indent="0">
              <a:buNone/>
              <a:defRPr sz="7719" b="1"/>
            </a:lvl5pPr>
            <a:lvl6pPr marL="11027893" indent="0">
              <a:buNone/>
              <a:defRPr sz="7719" b="1"/>
            </a:lvl6pPr>
            <a:lvl7pPr marL="13233471" indent="0">
              <a:buNone/>
              <a:defRPr sz="7719" b="1"/>
            </a:lvl7pPr>
            <a:lvl8pPr marL="15439050" indent="0">
              <a:buNone/>
              <a:defRPr sz="7719" b="1"/>
            </a:lvl8pPr>
            <a:lvl9pPr marL="17644628" indent="0">
              <a:buNone/>
              <a:defRPr sz="7719" b="1"/>
            </a:lvl9pPr>
          </a:lstStyle>
          <a:p>
            <a:pPr lvl="0"/>
            <a:r>
              <a:rPr lang="en-US"/>
              <a:t>Click to edit Master text styles</a:t>
            </a:r>
          </a:p>
        </p:txBody>
      </p:sp>
      <p:sp>
        <p:nvSpPr>
          <p:cNvPr id="4" name="Content Placeholder 3"/>
          <p:cNvSpPr>
            <a:spLocks noGrp="1"/>
          </p:cNvSpPr>
          <p:nvPr>
            <p:ph sz="half" idx="2"/>
          </p:nvPr>
        </p:nvSpPr>
        <p:spPr>
          <a:xfrm>
            <a:off x="3223566" y="12084668"/>
            <a:ext cx="19798379" cy="1777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692249" y="8110055"/>
            <a:ext cx="19895883" cy="3974613"/>
          </a:xfrm>
        </p:spPr>
        <p:txBody>
          <a:bodyPr anchor="b"/>
          <a:lstStyle>
            <a:lvl1pPr marL="0" indent="0">
              <a:buNone/>
              <a:defRPr sz="11578" b="1"/>
            </a:lvl1pPr>
            <a:lvl2pPr marL="2205579" indent="0">
              <a:buNone/>
              <a:defRPr sz="9648" b="1"/>
            </a:lvl2pPr>
            <a:lvl3pPr marL="4411157" indent="0">
              <a:buNone/>
              <a:defRPr sz="8683" b="1"/>
            </a:lvl3pPr>
            <a:lvl4pPr marL="6616736" indent="0">
              <a:buNone/>
              <a:defRPr sz="7719" b="1"/>
            </a:lvl4pPr>
            <a:lvl5pPr marL="8822314" indent="0">
              <a:buNone/>
              <a:defRPr sz="7719" b="1"/>
            </a:lvl5pPr>
            <a:lvl6pPr marL="11027893" indent="0">
              <a:buNone/>
              <a:defRPr sz="7719" b="1"/>
            </a:lvl6pPr>
            <a:lvl7pPr marL="13233471" indent="0">
              <a:buNone/>
              <a:defRPr sz="7719" b="1"/>
            </a:lvl7pPr>
            <a:lvl8pPr marL="15439050" indent="0">
              <a:buNone/>
              <a:defRPr sz="7719" b="1"/>
            </a:lvl8pPr>
            <a:lvl9pPr marL="17644628" indent="0">
              <a:buNone/>
              <a:defRPr sz="7719" b="1"/>
            </a:lvl9pPr>
          </a:lstStyle>
          <a:p>
            <a:pPr lvl="0"/>
            <a:r>
              <a:rPr lang="en-US"/>
              <a:t>Click to edit Master text styles</a:t>
            </a:r>
          </a:p>
        </p:txBody>
      </p:sp>
      <p:sp>
        <p:nvSpPr>
          <p:cNvPr id="6" name="Content Placeholder 5"/>
          <p:cNvSpPr>
            <a:spLocks noGrp="1"/>
          </p:cNvSpPr>
          <p:nvPr>
            <p:ph sz="quarter" idx="4"/>
          </p:nvPr>
        </p:nvSpPr>
        <p:spPr>
          <a:xfrm>
            <a:off x="23692249" y="12084668"/>
            <a:ext cx="19895883" cy="1777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5EF4B1-41D8-4885-8308-4A7DD60825DC}" type="datetime1">
              <a:rPr lang="en-GB" smtClean="0"/>
              <a:t>14/12/2025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732928E-5997-48F8-AC23-6F94313F3A6B}" type="slidenum">
              <a:rPr lang="en-GB" smtClean="0"/>
              <a:t>‹#›</a:t>
            </a:fld>
            <a:endParaRPr lang="en-GB" dirty="0"/>
          </a:p>
        </p:txBody>
      </p:sp>
    </p:spTree>
    <p:extLst>
      <p:ext uri="{BB962C8B-B14F-4D97-AF65-F5344CB8AC3E}">
        <p14:creationId xmlns:p14="http://schemas.microsoft.com/office/powerpoint/2010/main" val="137787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DE94DE-4643-4104-88CA-6C51B40346E4}" type="datetime1">
              <a:rPr lang="en-GB" smtClean="0"/>
              <a:t>14/12/2025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732928E-5997-48F8-AC23-6F94313F3A6B}" type="slidenum">
              <a:rPr lang="en-GB" smtClean="0"/>
              <a:t>‹#›</a:t>
            </a:fld>
            <a:endParaRPr lang="en-GB" dirty="0"/>
          </a:p>
        </p:txBody>
      </p:sp>
    </p:spTree>
    <p:extLst>
      <p:ext uri="{BB962C8B-B14F-4D97-AF65-F5344CB8AC3E}">
        <p14:creationId xmlns:p14="http://schemas.microsoft.com/office/powerpoint/2010/main" val="307485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FA89F-6BD6-4015-8D14-33804F835BEA}" type="datetime1">
              <a:rPr lang="en-GB" smtClean="0"/>
              <a:t>14/12/2025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732928E-5997-48F8-AC23-6F94313F3A6B}" type="slidenum">
              <a:rPr lang="en-GB" smtClean="0"/>
              <a:t>‹#›</a:t>
            </a:fld>
            <a:endParaRPr lang="en-GB" dirty="0"/>
          </a:p>
        </p:txBody>
      </p:sp>
    </p:spTree>
    <p:extLst>
      <p:ext uri="{BB962C8B-B14F-4D97-AF65-F5344CB8AC3E}">
        <p14:creationId xmlns:p14="http://schemas.microsoft.com/office/powerpoint/2010/main" val="269199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205567"/>
            <a:ext cx="15094057" cy="7719483"/>
          </a:xfrm>
        </p:spPr>
        <p:txBody>
          <a:bodyPr anchor="b"/>
          <a:lstStyle>
            <a:lvl1pPr>
              <a:defRPr sz="15437"/>
            </a:lvl1pPr>
          </a:lstStyle>
          <a:p>
            <a:r>
              <a:rPr lang="en-US"/>
              <a:t>Click to edit Master title style</a:t>
            </a:r>
            <a:endParaRPr lang="en-US" dirty="0"/>
          </a:p>
        </p:txBody>
      </p:sp>
      <p:sp>
        <p:nvSpPr>
          <p:cNvPr id="3" name="Content Placeholder 2"/>
          <p:cNvSpPr>
            <a:spLocks noGrp="1"/>
          </p:cNvSpPr>
          <p:nvPr>
            <p:ph idx="1"/>
          </p:nvPr>
        </p:nvSpPr>
        <p:spPr>
          <a:xfrm>
            <a:off x="19895883" y="4763419"/>
            <a:ext cx="23692247" cy="23510728"/>
          </a:xfrm>
        </p:spPr>
        <p:txBody>
          <a:bodyPr/>
          <a:lstStyle>
            <a:lvl1pPr>
              <a:defRPr sz="15437"/>
            </a:lvl1pPr>
            <a:lvl2pPr>
              <a:defRPr sz="13507"/>
            </a:lvl2pPr>
            <a:lvl3pPr>
              <a:defRPr sz="11578"/>
            </a:lvl3pPr>
            <a:lvl4pPr>
              <a:defRPr sz="9648"/>
            </a:lvl4pPr>
            <a:lvl5pPr>
              <a:defRPr sz="9648"/>
            </a:lvl5pPr>
            <a:lvl6pPr>
              <a:defRPr sz="9648"/>
            </a:lvl6pPr>
            <a:lvl7pPr>
              <a:defRPr sz="9648"/>
            </a:lvl7pPr>
            <a:lvl8pPr>
              <a:defRPr sz="9648"/>
            </a:lvl8pPr>
            <a:lvl9pPr>
              <a:defRPr sz="96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23561" y="9925050"/>
            <a:ext cx="15094057" cy="18387383"/>
          </a:xfrm>
        </p:spPr>
        <p:txBody>
          <a:bodyPr/>
          <a:lstStyle>
            <a:lvl1pPr marL="0" indent="0">
              <a:buNone/>
              <a:defRPr sz="7719"/>
            </a:lvl1pPr>
            <a:lvl2pPr marL="2205579" indent="0">
              <a:buNone/>
              <a:defRPr sz="6754"/>
            </a:lvl2pPr>
            <a:lvl3pPr marL="4411157" indent="0">
              <a:buNone/>
              <a:defRPr sz="5789"/>
            </a:lvl3pPr>
            <a:lvl4pPr marL="6616736" indent="0">
              <a:buNone/>
              <a:defRPr sz="4824"/>
            </a:lvl4pPr>
            <a:lvl5pPr marL="8822314" indent="0">
              <a:buNone/>
              <a:defRPr sz="4824"/>
            </a:lvl5pPr>
            <a:lvl6pPr marL="11027893" indent="0">
              <a:buNone/>
              <a:defRPr sz="4824"/>
            </a:lvl6pPr>
            <a:lvl7pPr marL="13233471" indent="0">
              <a:buNone/>
              <a:defRPr sz="4824"/>
            </a:lvl7pPr>
            <a:lvl8pPr marL="15439050" indent="0">
              <a:buNone/>
              <a:defRPr sz="4824"/>
            </a:lvl8pPr>
            <a:lvl9pPr marL="17644628" indent="0">
              <a:buNone/>
              <a:defRPr sz="4824"/>
            </a:lvl9pPr>
          </a:lstStyle>
          <a:p>
            <a:pPr lvl="0"/>
            <a:r>
              <a:rPr lang="en-US"/>
              <a:t>Click to edit Master text styles</a:t>
            </a:r>
          </a:p>
        </p:txBody>
      </p:sp>
      <p:sp>
        <p:nvSpPr>
          <p:cNvPr id="5" name="Date Placeholder 4"/>
          <p:cNvSpPr>
            <a:spLocks noGrp="1"/>
          </p:cNvSpPr>
          <p:nvPr>
            <p:ph type="dt" sz="half" idx="10"/>
          </p:nvPr>
        </p:nvSpPr>
        <p:spPr/>
        <p:txBody>
          <a:bodyPr/>
          <a:lstStyle/>
          <a:p>
            <a:fld id="{9C8E8F2E-32D3-41EA-8222-FB48C8A1DBC1}" type="datetime1">
              <a:rPr lang="en-GB" smtClean="0"/>
              <a:t>14/12/2025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32928E-5997-48F8-AC23-6F94313F3A6B}" type="slidenum">
              <a:rPr lang="en-GB" smtClean="0"/>
              <a:t>‹#›</a:t>
            </a:fld>
            <a:endParaRPr lang="en-GB" dirty="0"/>
          </a:p>
        </p:txBody>
      </p:sp>
    </p:spTree>
    <p:extLst>
      <p:ext uri="{BB962C8B-B14F-4D97-AF65-F5344CB8AC3E}">
        <p14:creationId xmlns:p14="http://schemas.microsoft.com/office/powerpoint/2010/main" val="327694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205567"/>
            <a:ext cx="15094057" cy="7719483"/>
          </a:xfrm>
        </p:spPr>
        <p:txBody>
          <a:bodyPr anchor="b"/>
          <a:lstStyle>
            <a:lvl1pPr>
              <a:defRPr sz="15437"/>
            </a:lvl1pPr>
          </a:lstStyle>
          <a:p>
            <a:r>
              <a:rPr lang="en-US"/>
              <a:t>Click to edit Master title style</a:t>
            </a:r>
            <a:endParaRPr lang="en-US" dirty="0"/>
          </a:p>
        </p:txBody>
      </p:sp>
      <p:sp>
        <p:nvSpPr>
          <p:cNvPr id="3" name="Picture Placeholder 2"/>
          <p:cNvSpPr>
            <a:spLocks noGrp="1" noChangeAspect="1"/>
          </p:cNvSpPr>
          <p:nvPr>
            <p:ph type="pic" idx="1"/>
          </p:nvPr>
        </p:nvSpPr>
        <p:spPr>
          <a:xfrm>
            <a:off x="19895883" y="4763419"/>
            <a:ext cx="23692247" cy="23510728"/>
          </a:xfrm>
        </p:spPr>
        <p:txBody>
          <a:bodyPr anchor="t"/>
          <a:lstStyle>
            <a:lvl1pPr marL="0" indent="0">
              <a:buNone/>
              <a:defRPr sz="15437"/>
            </a:lvl1pPr>
            <a:lvl2pPr marL="2205579" indent="0">
              <a:buNone/>
              <a:defRPr sz="13507"/>
            </a:lvl2pPr>
            <a:lvl3pPr marL="4411157" indent="0">
              <a:buNone/>
              <a:defRPr sz="11578"/>
            </a:lvl3pPr>
            <a:lvl4pPr marL="6616736" indent="0">
              <a:buNone/>
              <a:defRPr sz="9648"/>
            </a:lvl4pPr>
            <a:lvl5pPr marL="8822314" indent="0">
              <a:buNone/>
              <a:defRPr sz="9648"/>
            </a:lvl5pPr>
            <a:lvl6pPr marL="11027893" indent="0">
              <a:buNone/>
              <a:defRPr sz="9648"/>
            </a:lvl6pPr>
            <a:lvl7pPr marL="13233471" indent="0">
              <a:buNone/>
              <a:defRPr sz="9648"/>
            </a:lvl7pPr>
            <a:lvl8pPr marL="15439050" indent="0">
              <a:buNone/>
              <a:defRPr sz="9648"/>
            </a:lvl8pPr>
            <a:lvl9pPr marL="17644628" indent="0">
              <a:buNone/>
              <a:defRPr sz="9648"/>
            </a:lvl9pPr>
          </a:lstStyle>
          <a:p>
            <a:r>
              <a:rPr lang="en-US" dirty="0"/>
              <a:t>Click icon to add picture</a:t>
            </a:r>
          </a:p>
        </p:txBody>
      </p:sp>
      <p:sp>
        <p:nvSpPr>
          <p:cNvPr id="4" name="Text Placeholder 3"/>
          <p:cNvSpPr>
            <a:spLocks noGrp="1"/>
          </p:cNvSpPr>
          <p:nvPr>
            <p:ph type="body" sz="half" idx="2"/>
          </p:nvPr>
        </p:nvSpPr>
        <p:spPr>
          <a:xfrm>
            <a:off x="3223561" y="9925050"/>
            <a:ext cx="15094057" cy="18387383"/>
          </a:xfrm>
        </p:spPr>
        <p:txBody>
          <a:bodyPr/>
          <a:lstStyle>
            <a:lvl1pPr marL="0" indent="0">
              <a:buNone/>
              <a:defRPr sz="7719"/>
            </a:lvl1pPr>
            <a:lvl2pPr marL="2205579" indent="0">
              <a:buNone/>
              <a:defRPr sz="6754"/>
            </a:lvl2pPr>
            <a:lvl3pPr marL="4411157" indent="0">
              <a:buNone/>
              <a:defRPr sz="5789"/>
            </a:lvl3pPr>
            <a:lvl4pPr marL="6616736" indent="0">
              <a:buNone/>
              <a:defRPr sz="4824"/>
            </a:lvl4pPr>
            <a:lvl5pPr marL="8822314" indent="0">
              <a:buNone/>
              <a:defRPr sz="4824"/>
            </a:lvl5pPr>
            <a:lvl6pPr marL="11027893" indent="0">
              <a:buNone/>
              <a:defRPr sz="4824"/>
            </a:lvl6pPr>
            <a:lvl7pPr marL="13233471" indent="0">
              <a:buNone/>
              <a:defRPr sz="4824"/>
            </a:lvl7pPr>
            <a:lvl8pPr marL="15439050" indent="0">
              <a:buNone/>
              <a:defRPr sz="4824"/>
            </a:lvl8pPr>
            <a:lvl9pPr marL="17644628" indent="0">
              <a:buNone/>
              <a:defRPr sz="4824"/>
            </a:lvl9pPr>
          </a:lstStyle>
          <a:p>
            <a:pPr lvl="0"/>
            <a:r>
              <a:rPr lang="en-US"/>
              <a:t>Click to edit Master text styles</a:t>
            </a:r>
          </a:p>
        </p:txBody>
      </p:sp>
      <p:sp>
        <p:nvSpPr>
          <p:cNvPr id="5" name="Date Placeholder 4"/>
          <p:cNvSpPr>
            <a:spLocks noGrp="1"/>
          </p:cNvSpPr>
          <p:nvPr>
            <p:ph type="dt" sz="half" idx="10"/>
          </p:nvPr>
        </p:nvSpPr>
        <p:spPr/>
        <p:txBody>
          <a:bodyPr/>
          <a:lstStyle/>
          <a:p>
            <a:fld id="{D3D5617B-6D46-4BAE-9724-D641C6AEA326}" type="datetime1">
              <a:rPr lang="en-GB" smtClean="0"/>
              <a:t>14/12/2025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32928E-5997-48F8-AC23-6F94313F3A6B}" type="slidenum">
              <a:rPr lang="en-GB" smtClean="0"/>
              <a:t>‹#›</a:t>
            </a:fld>
            <a:endParaRPr lang="en-GB" dirty="0"/>
          </a:p>
        </p:txBody>
      </p:sp>
    </p:spTree>
    <p:extLst>
      <p:ext uri="{BB962C8B-B14F-4D97-AF65-F5344CB8AC3E}">
        <p14:creationId xmlns:p14="http://schemas.microsoft.com/office/powerpoint/2010/main" val="95137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7466" y="1761397"/>
            <a:ext cx="40364569" cy="639461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17466" y="8806950"/>
            <a:ext cx="40364569" cy="209911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17465" y="30663511"/>
            <a:ext cx="10529888" cy="1761390"/>
          </a:xfrm>
          <a:prstGeom prst="rect">
            <a:avLst/>
          </a:prstGeom>
        </p:spPr>
        <p:txBody>
          <a:bodyPr vert="horz" lIns="91440" tIns="45720" rIns="91440" bIns="45720" rtlCol="0" anchor="ctr"/>
          <a:lstStyle>
            <a:lvl1pPr algn="l">
              <a:defRPr sz="5789">
                <a:solidFill>
                  <a:schemeClr val="tx1">
                    <a:tint val="82000"/>
                  </a:schemeClr>
                </a:solidFill>
              </a:defRPr>
            </a:lvl1pPr>
          </a:lstStyle>
          <a:p>
            <a:fld id="{B9993F0A-1253-4E0B-B6BE-8B29B111F7E4}" type="datetime1">
              <a:rPr lang="en-GB" smtClean="0"/>
              <a:t>14/12/2025</a:t>
            </a:fld>
            <a:endParaRPr lang="en-GB" dirty="0"/>
          </a:p>
        </p:txBody>
      </p:sp>
      <p:sp>
        <p:nvSpPr>
          <p:cNvPr id="5" name="Footer Placeholder 4"/>
          <p:cNvSpPr>
            <a:spLocks noGrp="1"/>
          </p:cNvSpPr>
          <p:nvPr>
            <p:ph type="ftr" sz="quarter" idx="3"/>
          </p:nvPr>
        </p:nvSpPr>
        <p:spPr>
          <a:xfrm>
            <a:off x="15502335" y="30663511"/>
            <a:ext cx="15794831" cy="1761390"/>
          </a:xfrm>
          <a:prstGeom prst="rect">
            <a:avLst/>
          </a:prstGeom>
        </p:spPr>
        <p:txBody>
          <a:bodyPr vert="horz" lIns="91440" tIns="45720" rIns="91440" bIns="45720" rtlCol="0" anchor="ctr"/>
          <a:lstStyle>
            <a:lvl1pPr algn="ctr">
              <a:defRPr sz="5789">
                <a:solidFill>
                  <a:schemeClr val="tx1">
                    <a:tint val="82000"/>
                  </a:schemeClr>
                </a:solidFill>
              </a:defRPr>
            </a:lvl1pPr>
          </a:lstStyle>
          <a:p>
            <a:endParaRPr lang="en-GB" dirty="0"/>
          </a:p>
        </p:txBody>
      </p:sp>
      <p:sp>
        <p:nvSpPr>
          <p:cNvPr id="6" name="Slide Number Placeholder 5"/>
          <p:cNvSpPr>
            <a:spLocks noGrp="1"/>
          </p:cNvSpPr>
          <p:nvPr>
            <p:ph type="sldNum" sz="quarter" idx="4"/>
          </p:nvPr>
        </p:nvSpPr>
        <p:spPr>
          <a:xfrm>
            <a:off x="33052147" y="30663511"/>
            <a:ext cx="10529888" cy="1761390"/>
          </a:xfrm>
          <a:prstGeom prst="rect">
            <a:avLst/>
          </a:prstGeom>
        </p:spPr>
        <p:txBody>
          <a:bodyPr vert="horz" lIns="91440" tIns="45720" rIns="91440" bIns="45720" rtlCol="0" anchor="ctr"/>
          <a:lstStyle>
            <a:lvl1pPr algn="r">
              <a:defRPr sz="5789">
                <a:solidFill>
                  <a:schemeClr val="tx1">
                    <a:tint val="82000"/>
                  </a:schemeClr>
                </a:solidFill>
              </a:defRPr>
            </a:lvl1pPr>
          </a:lstStyle>
          <a:p>
            <a:fld id="{6732928E-5997-48F8-AC23-6F94313F3A6B}" type="slidenum">
              <a:rPr lang="en-GB" smtClean="0"/>
              <a:t>‹#›</a:t>
            </a:fld>
            <a:endParaRPr lang="en-GB" dirty="0"/>
          </a:p>
        </p:txBody>
      </p:sp>
    </p:spTree>
    <p:extLst>
      <p:ext uri="{BB962C8B-B14F-4D97-AF65-F5344CB8AC3E}">
        <p14:creationId xmlns:p14="http://schemas.microsoft.com/office/powerpoint/2010/main" val="26587464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4411157" rtl="0" eaLnBrk="1" latinLnBrk="0" hangingPunct="1">
        <a:lnSpc>
          <a:spcPct val="90000"/>
        </a:lnSpc>
        <a:spcBef>
          <a:spcPct val="0"/>
        </a:spcBef>
        <a:buNone/>
        <a:defRPr sz="21226" kern="1200">
          <a:solidFill>
            <a:schemeClr val="tx1"/>
          </a:solidFill>
          <a:latin typeface="+mj-lt"/>
          <a:ea typeface="+mj-ea"/>
          <a:cs typeface="+mj-cs"/>
        </a:defRPr>
      </a:lvl1pPr>
    </p:titleStyle>
    <p:bodyStyle>
      <a:lvl1pPr marL="1102789" indent="-1102789" algn="l" defTabSz="4411157" rtl="0" eaLnBrk="1" latinLnBrk="0" hangingPunct="1">
        <a:lnSpc>
          <a:spcPct val="90000"/>
        </a:lnSpc>
        <a:spcBef>
          <a:spcPts val="4824"/>
        </a:spcBef>
        <a:buFont typeface="Arial" panose="020B0604020202020204" pitchFamily="34" charset="0"/>
        <a:buChar char="•"/>
        <a:defRPr sz="13507" kern="1200">
          <a:solidFill>
            <a:schemeClr val="tx1"/>
          </a:solidFill>
          <a:latin typeface="+mn-lt"/>
          <a:ea typeface="+mn-ea"/>
          <a:cs typeface="+mn-cs"/>
        </a:defRPr>
      </a:lvl1pPr>
      <a:lvl2pPr marL="3308368" indent="-1102789" algn="l" defTabSz="4411157" rtl="0" eaLnBrk="1" latinLnBrk="0" hangingPunct="1">
        <a:lnSpc>
          <a:spcPct val="90000"/>
        </a:lnSpc>
        <a:spcBef>
          <a:spcPts val="2412"/>
        </a:spcBef>
        <a:buFont typeface="Arial" panose="020B0604020202020204" pitchFamily="34" charset="0"/>
        <a:buChar char="•"/>
        <a:defRPr sz="11578" kern="1200">
          <a:solidFill>
            <a:schemeClr val="tx1"/>
          </a:solidFill>
          <a:latin typeface="+mn-lt"/>
          <a:ea typeface="+mn-ea"/>
          <a:cs typeface="+mn-cs"/>
        </a:defRPr>
      </a:lvl2pPr>
      <a:lvl3pPr marL="5513946" indent="-1102789" algn="l" defTabSz="4411157" rtl="0" eaLnBrk="1" latinLnBrk="0" hangingPunct="1">
        <a:lnSpc>
          <a:spcPct val="90000"/>
        </a:lnSpc>
        <a:spcBef>
          <a:spcPts val="2412"/>
        </a:spcBef>
        <a:buFont typeface="Arial" panose="020B0604020202020204" pitchFamily="34" charset="0"/>
        <a:buChar char="•"/>
        <a:defRPr sz="9648" kern="1200">
          <a:solidFill>
            <a:schemeClr val="tx1"/>
          </a:solidFill>
          <a:latin typeface="+mn-lt"/>
          <a:ea typeface="+mn-ea"/>
          <a:cs typeface="+mn-cs"/>
        </a:defRPr>
      </a:lvl3pPr>
      <a:lvl4pPr marL="7719525" indent="-1102789" algn="l" defTabSz="4411157" rtl="0" eaLnBrk="1" latinLnBrk="0" hangingPunct="1">
        <a:lnSpc>
          <a:spcPct val="90000"/>
        </a:lnSpc>
        <a:spcBef>
          <a:spcPts val="2412"/>
        </a:spcBef>
        <a:buFont typeface="Arial" panose="020B0604020202020204" pitchFamily="34" charset="0"/>
        <a:buChar char="•"/>
        <a:defRPr sz="8683" kern="1200">
          <a:solidFill>
            <a:schemeClr val="tx1"/>
          </a:solidFill>
          <a:latin typeface="+mn-lt"/>
          <a:ea typeface="+mn-ea"/>
          <a:cs typeface="+mn-cs"/>
        </a:defRPr>
      </a:lvl4pPr>
      <a:lvl5pPr marL="9925103" indent="-1102789" algn="l" defTabSz="4411157" rtl="0" eaLnBrk="1" latinLnBrk="0" hangingPunct="1">
        <a:lnSpc>
          <a:spcPct val="90000"/>
        </a:lnSpc>
        <a:spcBef>
          <a:spcPts val="2412"/>
        </a:spcBef>
        <a:buFont typeface="Arial" panose="020B0604020202020204" pitchFamily="34" charset="0"/>
        <a:buChar char="•"/>
        <a:defRPr sz="8683" kern="1200">
          <a:solidFill>
            <a:schemeClr val="tx1"/>
          </a:solidFill>
          <a:latin typeface="+mn-lt"/>
          <a:ea typeface="+mn-ea"/>
          <a:cs typeface="+mn-cs"/>
        </a:defRPr>
      </a:lvl5pPr>
      <a:lvl6pPr marL="12130682" indent="-1102789" algn="l" defTabSz="4411157" rtl="0" eaLnBrk="1" latinLnBrk="0" hangingPunct="1">
        <a:lnSpc>
          <a:spcPct val="90000"/>
        </a:lnSpc>
        <a:spcBef>
          <a:spcPts val="2412"/>
        </a:spcBef>
        <a:buFont typeface="Arial" panose="020B0604020202020204" pitchFamily="34" charset="0"/>
        <a:buChar char="•"/>
        <a:defRPr sz="8683" kern="1200">
          <a:solidFill>
            <a:schemeClr val="tx1"/>
          </a:solidFill>
          <a:latin typeface="+mn-lt"/>
          <a:ea typeface="+mn-ea"/>
          <a:cs typeface="+mn-cs"/>
        </a:defRPr>
      </a:lvl6pPr>
      <a:lvl7pPr marL="14336260" indent="-1102789" algn="l" defTabSz="4411157" rtl="0" eaLnBrk="1" latinLnBrk="0" hangingPunct="1">
        <a:lnSpc>
          <a:spcPct val="90000"/>
        </a:lnSpc>
        <a:spcBef>
          <a:spcPts val="2412"/>
        </a:spcBef>
        <a:buFont typeface="Arial" panose="020B0604020202020204" pitchFamily="34" charset="0"/>
        <a:buChar char="•"/>
        <a:defRPr sz="8683" kern="1200">
          <a:solidFill>
            <a:schemeClr val="tx1"/>
          </a:solidFill>
          <a:latin typeface="+mn-lt"/>
          <a:ea typeface="+mn-ea"/>
          <a:cs typeface="+mn-cs"/>
        </a:defRPr>
      </a:lvl7pPr>
      <a:lvl8pPr marL="16541839" indent="-1102789" algn="l" defTabSz="4411157" rtl="0" eaLnBrk="1" latinLnBrk="0" hangingPunct="1">
        <a:lnSpc>
          <a:spcPct val="90000"/>
        </a:lnSpc>
        <a:spcBef>
          <a:spcPts val="2412"/>
        </a:spcBef>
        <a:buFont typeface="Arial" panose="020B0604020202020204" pitchFamily="34" charset="0"/>
        <a:buChar char="•"/>
        <a:defRPr sz="8683" kern="1200">
          <a:solidFill>
            <a:schemeClr val="tx1"/>
          </a:solidFill>
          <a:latin typeface="+mn-lt"/>
          <a:ea typeface="+mn-ea"/>
          <a:cs typeface="+mn-cs"/>
        </a:defRPr>
      </a:lvl8pPr>
      <a:lvl9pPr marL="18747417" indent="-1102789" algn="l" defTabSz="4411157" rtl="0" eaLnBrk="1" latinLnBrk="0" hangingPunct="1">
        <a:lnSpc>
          <a:spcPct val="90000"/>
        </a:lnSpc>
        <a:spcBef>
          <a:spcPts val="2412"/>
        </a:spcBef>
        <a:buFont typeface="Arial" panose="020B0604020202020204" pitchFamily="34" charset="0"/>
        <a:buChar char="•"/>
        <a:defRPr sz="8683" kern="1200">
          <a:solidFill>
            <a:schemeClr val="tx1"/>
          </a:solidFill>
          <a:latin typeface="+mn-lt"/>
          <a:ea typeface="+mn-ea"/>
          <a:cs typeface="+mn-cs"/>
        </a:defRPr>
      </a:lvl9pPr>
    </p:bodyStyle>
    <p:otherStyle>
      <a:defPPr>
        <a:defRPr lang="en-US"/>
      </a:defPPr>
      <a:lvl1pPr marL="0" algn="l" defTabSz="4411157" rtl="0" eaLnBrk="1" latinLnBrk="0" hangingPunct="1">
        <a:defRPr sz="8683" kern="1200">
          <a:solidFill>
            <a:schemeClr val="tx1"/>
          </a:solidFill>
          <a:latin typeface="+mn-lt"/>
          <a:ea typeface="+mn-ea"/>
          <a:cs typeface="+mn-cs"/>
        </a:defRPr>
      </a:lvl1pPr>
      <a:lvl2pPr marL="2205579" algn="l" defTabSz="4411157" rtl="0" eaLnBrk="1" latinLnBrk="0" hangingPunct="1">
        <a:defRPr sz="8683" kern="1200">
          <a:solidFill>
            <a:schemeClr val="tx1"/>
          </a:solidFill>
          <a:latin typeface="+mn-lt"/>
          <a:ea typeface="+mn-ea"/>
          <a:cs typeface="+mn-cs"/>
        </a:defRPr>
      </a:lvl2pPr>
      <a:lvl3pPr marL="4411157" algn="l" defTabSz="4411157" rtl="0" eaLnBrk="1" latinLnBrk="0" hangingPunct="1">
        <a:defRPr sz="8683" kern="1200">
          <a:solidFill>
            <a:schemeClr val="tx1"/>
          </a:solidFill>
          <a:latin typeface="+mn-lt"/>
          <a:ea typeface="+mn-ea"/>
          <a:cs typeface="+mn-cs"/>
        </a:defRPr>
      </a:lvl3pPr>
      <a:lvl4pPr marL="6616736" algn="l" defTabSz="4411157" rtl="0" eaLnBrk="1" latinLnBrk="0" hangingPunct="1">
        <a:defRPr sz="8683" kern="1200">
          <a:solidFill>
            <a:schemeClr val="tx1"/>
          </a:solidFill>
          <a:latin typeface="+mn-lt"/>
          <a:ea typeface="+mn-ea"/>
          <a:cs typeface="+mn-cs"/>
        </a:defRPr>
      </a:lvl4pPr>
      <a:lvl5pPr marL="8822314" algn="l" defTabSz="4411157" rtl="0" eaLnBrk="1" latinLnBrk="0" hangingPunct="1">
        <a:defRPr sz="8683" kern="1200">
          <a:solidFill>
            <a:schemeClr val="tx1"/>
          </a:solidFill>
          <a:latin typeface="+mn-lt"/>
          <a:ea typeface="+mn-ea"/>
          <a:cs typeface="+mn-cs"/>
        </a:defRPr>
      </a:lvl5pPr>
      <a:lvl6pPr marL="11027893" algn="l" defTabSz="4411157" rtl="0" eaLnBrk="1" latinLnBrk="0" hangingPunct="1">
        <a:defRPr sz="8683" kern="1200">
          <a:solidFill>
            <a:schemeClr val="tx1"/>
          </a:solidFill>
          <a:latin typeface="+mn-lt"/>
          <a:ea typeface="+mn-ea"/>
          <a:cs typeface="+mn-cs"/>
        </a:defRPr>
      </a:lvl6pPr>
      <a:lvl7pPr marL="13233471" algn="l" defTabSz="4411157" rtl="0" eaLnBrk="1" latinLnBrk="0" hangingPunct="1">
        <a:defRPr sz="8683" kern="1200">
          <a:solidFill>
            <a:schemeClr val="tx1"/>
          </a:solidFill>
          <a:latin typeface="+mn-lt"/>
          <a:ea typeface="+mn-ea"/>
          <a:cs typeface="+mn-cs"/>
        </a:defRPr>
      </a:lvl7pPr>
      <a:lvl8pPr marL="15439050" algn="l" defTabSz="4411157" rtl="0" eaLnBrk="1" latinLnBrk="0" hangingPunct="1">
        <a:defRPr sz="8683" kern="1200">
          <a:solidFill>
            <a:schemeClr val="tx1"/>
          </a:solidFill>
          <a:latin typeface="+mn-lt"/>
          <a:ea typeface="+mn-ea"/>
          <a:cs typeface="+mn-cs"/>
        </a:defRPr>
      </a:lvl8pPr>
      <a:lvl9pPr marL="17644628" algn="l" defTabSz="4411157" rtl="0" eaLnBrk="1" latinLnBrk="0" hangingPunct="1">
        <a:defRPr sz="86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735704B-A925-E020-58A6-7A7276F0E081}"/>
              </a:ext>
            </a:extLst>
          </p:cNvPr>
          <p:cNvGrpSpPr/>
          <p:nvPr/>
        </p:nvGrpSpPr>
        <p:grpSpPr>
          <a:xfrm rot="5400000">
            <a:off x="6860068" y="-6855074"/>
            <a:ext cx="33079364" cy="46793649"/>
            <a:chOff x="6860068" y="-6855074"/>
            <a:chExt cx="33079364" cy="46793649"/>
          </a:xfrm>
        </p:grpSpPr>
        <p:pic>
          <p:nvPicPr>
            <p:cNvPr id="5" name="Picture 4" descr="A person holding a string&#10;&#10;AI-generated content may be incorrect.">
              <a:extLst>
                <a:ext uri="{FF2B5EF4-FFF2-40B4-BE49-F238E27FC236}">
                  <a16:creationId xmlns:a16="http://schemas.microsoft.com/office/drawing/2014/main" id="{BB34A4E8-B873-D3FD-9CC8-2E1C4571E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068" y="-6855074"/>
              <a:ext cx="33079364" cy="46793649"/>
            </a:xfrm>
            <a:prstGeom prst="rect">
              <a:avLst/>
            </a:prstGeom>
          </p:spPr>
        </p:pic>
        <p:sp>
          <p:nvSpPr>
            <p:cNvPr id="2" name="TextBox 1">
              <a:extLst>
                <a:ext uri="{FF2B5EF4-FFF2-40B4-BE49-F238E27FC236}">
                  <a16:creationId xmlns:a16="http://schemas.microsoft.com/office/drawing/2014/main" id="{F77618A5-BAA7-CBF3-E1BB-E9047EB8CF86}"/>
                </a:ext>
              </a:extLst>
            </p:cNvPr>
            <p:cNvSpPr txBox="1"/>
            <p:nvPr/>
          </p:nvSpPr>
          <p:spPr>
            <a:xfrm>
              <a:off x="7561386" y="34782370"/>
              <a:ext cx="27502338" cy="4308872"/>
            </a:xfrm>
            <a:prstGeom prst="rect">
              <a:avLst/>
            </a:prstGeom>
            <a:noFill/>
          </p:spPr>
          <p:txBody>
            <a:bodyPr wrap="square" rtlCol="0">
              <a:spAutoFit/>
            </a:bodyPr>
            <a:lstStyle/>
            <a:p>
              <a:r>
                <a:rPr lang="en-US" sz="27400" dirty="0">
                  <a:solidFill>
                    <a:srgbClr val="FF7575"/>
                  </a:solidFill>
                  <a:latin typeface="Roag Light" panose="020B0404040502030203" pitchFamily="34" charset="0"/>
                </a:rPr>
                <a:t>Laws of the Game</a:t>
              </a:r>
              <a:endParaRPr lang="en-GB" sz="27400" dirty="0">
                <a:solidFill>
                  <a:srgbClr val="FF7575"/>
                </a:solidFill>
                <a:latin typeface="Roag Light" panose="020B0404040502030203" pitchFamily="34" charset="0"/>
              </a:endParaRPr>
            </a:p>
          </p:txBody>
        </p:sp>
        <p:sp>
          <p:nvSpPr>
            <p:cNvPr id="3" name="TextBox 2">
              <a:extLst>
                <a:ext uri="{FF2B5EF4-FFF2-40B4-BE49-F238E27FC236}">
                  <a16:creationId xmlns:a16="http://schemas.microsoft.com/office/drawing/2014/main" id="{317733EA-9CBC-DCBF-2418-AC1464F15209}"/>
                </a:ext>
              </a:extLst>
            </p:cNvPr>
            <p:cNvSpPr txBox="1"/>
            <p:nvPr/>
          </p:nvSpPr>
          <p:spPr>
            <a:xfrm>
              <a:off x="7782546" y="30119482"/>
              <a:ext cx="27502338" cy="5155257"/>
            </a:xfrm>
            <a:prstGeom prst="rect">
              <a:avLst/>
            </a:prstGeom>
            <a:noFill/>
          </p:spPr>
          <p:txBody>
            <a:bodyPr wrap="square" rtlCol="0">
              <a:spAutoFit/>
            </a:bodyPr>
            <a:lstStyle/>
            <a:p>
              <a:r>
                <a:rPr lang="en-US" sz="32900" dirty="0">
                  <a:solidFill>
                    <a:srgbClr val="FF7575"/>
                  </a:solidFill>
                  <a:latin typeface="Roag ExtraBold" panose="020B0904040502030203" pitchFamily="34" charset="0"/>
                </a:rPr>
                <a:t>2025-26</a:t>
              </a:r>
              <a:endParaRPr lang="en-GB" sz="32900" dirty="0">
                <a:solidFill>
                  <a:srgbClr val="FF7575"/>
                </a:solidFill>
                <a:latin typeface="Roag ExtraBold" panose="020B0904040502030203" pitchFamily="34" charset="0"/>
              </a:endParaRPr>
            </a:p>
          </p:txBody>
        </p:sp>
      </p:grpSp>
    </p:spTree>
    <p:extLst>
      <p:ext uri="{BB962C8B-B14F-4D97-AF65-F5344CB8AC3E}">
        <p14:creationId xmlns:p14="http://schemas.microsoft.com/office/powerpoint/2010/main" val="213118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B3A7A-8298-5732-D7D3-C07262B6E6D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074AB88-FBE1-2034-7E18-AFBC1E2C83FD}"/>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F712FDDC-8852-CB87-D20C-2F4E173BAEF6}"/>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73867500-AEEF-782A-CB29-491C17C86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9BD85274-D663-8CC8-CF15-BF0B740C35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1" name="TextBox 10">
            <a:extLst>
              <a:ext uri="{FF2B5EF4-FFF2-40B4-BE49-F238E27FC236}">
                <a16:creationId xmlns:a16="http://schemas.microsoft.com/office/drawing/2014/main" id="{E999C4CB-7182-158B-B7EF-24E7FB92E9E4}"/>
              </a:ext>
            </a:extLst>
          </p:cNvPr>
          <p:cNvSpPr txBox="1"/>
          <p:nvPr/>
        </p:nvSpPr>
        <p:spPr>
          <a:xfrm>
            <a:off x="24892000" y="3720615"/>
            <a:ext cx="21399500" cy="28023056"/>
          </a:xfrm>
          <a:prstGeom prst="rect">
            <a:avLst/>
          </a:prstGeom>
          <a:noFill/>
        </p:spPr>
        <p:txBody>
          <a:bodyPr wrap="square" rtlCol="0">
            <a:spAutoFit/>
          </a:bodyPr>
          <a:lstStyle/>
          <a:p>
            <a:r>
              <a:rPr lang="en-US" sz="5500" dirty="0">
                <a:solidFill>
                  <a:srgbClr val="FF7575"/>
                </a:solidFill>
                <a:latin typeface="Roag Light" panose="020B0404040502030203" pitchFamily="34" charset="0"/>
              </a:rPr>
              <a:t>B.5.4 </a:t>
            </a:r>
            <a:r>
              <a:rPr lang="en-US" sz="5500" dirty="0">
                <a:solidFill>
                  <a:srgbClr val="263D2B"/>
                </a:solidFill>
                <a:latin typeface="Roag Light" panose="020B0404040502030203" pitchFamily="34" charset="0"/>
              </a:rPr>
              <a:t>If cards become exposed accidentally, the referee must determine whether play continues or whether a stoppage is required to restore fairness.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B.6 Card Standards and Replacement </a:t>
            </a:r>
          </a:p>
          <a:p>
            <a:r>
              <a:rPr lang="en-US" sz="5500" dirty="0">
                <a:solidFill>
                  <a:srgbClr val="FF7575"/>
                </a:solidFill>
                <a:latin typeface="Roag Light" panose="020B0404040502030203" pitchFamily="34" charset="0"/>
              </a:rPr>
              <a:t>B.6.1 </a:t>
            </a:r>
            <a:r>
              <a:rPr lang="en-US" sz="5500" dirty="0">
                <a:solidFill>
                  <a:srgbClr val="263D2B"/>
                </a:solidFill>
                <a:latin typeface="Roag Light" panose="020B0404040502030203" pitchFamily="34" charset="0"/>
              </a:rPr>
              <a:t>All matches must use a standard 52-card deck with no jokers. </a:t>
            </a:r>
          </a:p>
          <a:p>
            <a:r>
              <a:rPr lang="en-US" sz="5500" dirty="0">
                <a:solidFill>
                  <a:srgbClr val="FF7575"/>
                </a:solidFill>
                <a:latin typeface="Roag Light" panose="020B0404040502030203" pitchFamily="34" charset="0"/>
              </a:rPr>
              <a:t>B.6.2 </a:t>
            </a:r>
            <a:r>
              <a:rPr lang="en-US" sz="5500" dirty="0">
                <a:solidFill>
                  <a:srgbClr val="263D2B"/>
                </a:solidFill>
                <a:latin typeface="Roag Light" panose="020B0404040502030203" pitchFamily="34" charset="0"/>
              </a:rPr>
              <a:t>Any brand or design may be used, provided the cards are of uniform size and standard playing card material. </a:t>
            </a:r>
          </a:p>
          <a:p>
            <a:r>
              <a:rPr lang="en-US" sz="5500" dirty="0">
                <a:solidFill>
                  <a:srgbClr val="FF7575"/>
                </a:solidFill>
                <a:latin typeface="Roag Light" panose="020B0404040502030203" pitchFamily="34" charset="0"/>
              </a:rPr>
              <a:t>B.6.3 </a:t>
            </a:r>
            <a:r>
              <a:rPr lang="en-US" sz="5500" dirty="0">
                <a:solidFill>
                  <a:srgbClr val="263D2B"/>
                </a:solidFill>
                <a:latin typeface="Roag Light" panose="020B0404040502030203" pitchFamily="34" charset="0"/>
              </a:rPr>
              <a:t>Cards must be untampered, unmarked, and free of identifiable defects prior to the match. </a:t>
            </a:r>
          </a:p>
          <a:p>
            <a:r>
              <a:rPr lang="en-US" sz="5500" dirty="0">
                <a:solidFill>
                  <a:srgbClr val="FF7575"/>
                </a:solidFill>
                <a:latin typeface="Roag Light" panose="020B0404040502030203" pitchFamily="34" charset="0"/>
              </a:rPr>
              <a:t>B.6.4 </a:t>
            </a:r>
            <a:r>
              <a:rPr lang="en-US" sz="5500" dirty="0">
                <a:solidFill>
                  <a:srgbClr val="263D2B"/>
                </a:solidFill>
                <a:latin typeface="Roag Light" panose="020B0404040502030203" pitchFamily="34" charset="0"/>
              </a:rPr>
              <a:t>Sleeved, coated, or plastic-sealed cards are not permitted. </a:t>
            </a:r>
          </a:p>
          <a:p>
            <a:r>
              <a:rPr lang="en-US" sz="5500" dirty="0">
                <a:solidFill>
                  <a:srgbClr val="FF7575"/>
                </a:solidFill>
                <a:latin typeface="Roag Light" panose="020B0404040502030203" pitchFamily="34" charset="0"/>
              </a:rPr>
              <a:t>B.6.5 </a:t>
            </a:r>
            <a:r>
              <a:rPr lang="en-US" sz="5500" dirty="0">
                <a:solidFill>
                  <a:srgbClr val="263D2B"/>
                </a:solidFill>
                <a:latin typeface="Roag Light" panose="020B0404040502030203" pitchFamily="34" charset="0"/>
              </a:rPr>
              <a:t>If any card becomes recognisable from damage, wear, or shape, the referee must replace the entire deck at the end of the current game. </a:t>
            </a:r>
          </a:p>
          <a:p>
            <a:r>
              <a:rPr lang="en-US" sz="5500" dirty="0">
                <a:solidFill>
                  <a:srgbClr val="FF7575"/>
                </a:solidFill>
                <a:latin typeface="Roag Light" panose="020B0404040502030203" pitchFamily="34" charset="0"/>
              </a:rPr>
              <a:t>B.6.6 </a:t>
            </a:r>
            <a:r>
              <a:rPr lang="en-US" sz="5500" dirty="0">
                <a:solidFill>
                  <a:srgbClr val="263D2B"/>
                </a:solidFill>
                <a:latin typeface="Roag Light" panose="020B0404040502030203" pitchFamily="34" charset="0"/>
              </a:rPr>
              <a:t>Deck replacement procedure: </a:t>
            </a:r>
          </a:p>
          <a:p>
            <a:r>
              <a:rPr lang="en-US" sz="5500" dirty="0">
                <a:solidFill>
                  <a:srgbClr val="FF7575"/>
                </a:solidFill>
                <a:latin typeface="Roag Light" panose="020B0404040502030203" pitchFamily="34" charset="0"/>
              </a:rPr>
              <a:t>B.6.6.1 </a:t>
            </a:r>
            <a:r>
              <a:rPr lang="en-US" sz="5500" dirty="0">
                <a:solidFill>
                  <a:srgbClr val="263D2B"/>
                </a:solidFill>
                <a:latin typeface="Roag Light" panose="020B0404040502030203" pitchFamily="34" charset="0"/>
              </a:rPr>
              <a:t>The referee counts how many cards each player currently owns. </a:t>
            </a:r>
          </a:p>
          <a:p>
            <a:r>
              <a:rPr lang="en-US" sz="5500" dirty="0">
                <a:solidFill>
                  <a:srgbClr val="FF7575"/>
                </a:solidFill>
                <a:latin typeface="Roag Light" panose="020B0404040502030203" pitchFamily="34" charset="0"/>
              </a:rPr>
              <a:t>B.6.6.2 </a:t>
            </a:r>
            <a:r>
              <a:rPr lang="en-US" sz="5500" dirty="0">
                <a:solidFill>
                  <a:srgbClr val="263D2B"/>
                </a:solidFill>
                <a:latin typeface="Roag Light" panose="020B0404040502030203" pitchFamily="34" charset="0"/>
              </a:rPr>
              <a:t>A new deck is shuffled thoroughly. </a:t>
            </a:r>
          </a:p>
          <a:p>
            <a:r>
              <a:rPr lang="en-US" sz="5500" dirty="0">
                <a:solidFill>
                  <a:srgbClr val="FF7575"/>
                </a:solidFill>
                <a:latin typeface="Roag Light" panose="020B0404040502030203" pitchFamily="34" charset="0"/>
              </a:rPr>
              <a:t>B.6.6.3 </a:t>
            </a:r>
            <a:r>
              <a:rPr lang="en-US" sz="5500" dirty="0">
                <a:solidFill>
                  <a:srgbClr val="263D2B"/>
                </a:solidFill>
                <a:latin typeface="Roag Light" panose="020B0404040502030203" pitchFamily="34" charset="0"/>
              </a:rPr>
              <a:t>Each player receives the same number of cards as before. </a:t>
            </a:r>
          </a:p>
          <a:p>
            <a:r>
              <a:rPr lang="en-US" sz="5500" dirty="0">
                <a:solidFill>
                  <a:srgbClr val="FF7575"/>
                </a:solidFill>
                <a:latin typeface="Roag Light" panose="020B0404040502030203" pitchFamily="34" charset="0"/>
              </a:rPr>
              <a:t>B.6.6.4 </a:t>
            </a:r>
            <a:r>
              <a:rPr lang="en-US" sz="5500" dirty="0">
                <a:solidFill>
                  <a:srgbClr val="263D2B"/>
                </a:solidFill>
                <a:latin typeface="Roag Light" panose="020B0404040502030203" pitchFamily="34" charset="0"/>
              </a:rPr>
              <a:t>The game or match continues normally. </a:t>
            </a:r>
          </a:p>
          <a:p>
            <a:r>
              <a:rPr lang="en-US" sz="5500" dirty="0">
                <a:solidFill>
                  <a:srgbClr val="FF7575"/>
                </a:solidFill>
                <a:latin typeface="Roag Light" panose="020B0404040502030203" pitchFamily="34" charset="0"/>
              </a:rPr>
              <a:t>B.6.7 </a:t>
            </a:r>
            <a:r>
              <a:rPr lang="en-US" sz="5500" dirty="0">
                <a:solidFill>
                  <a:srgbClr val="263D2B"/>
                </a:solidFill>
                <a:latin typeface="Roag Light" panose="020B0404040502030203" pitchFamily="34" charset="0"/>
              </a:rPr>
              <a:t>Replacement deck brand need not match the original. </a:t>
            </a:r>
          </a:p>
          <a:p>
            <a:r>
              <a:rPr lang="en-US" sz="5500" dirty="0">
                <a:solidFill>
                  <a:srgbClr val="FF7575"/>
                </a:solidFill>
                <a:latin typeface="Roag Light" panose="020B0404040502030203" pitchFamily="34" charset="0"/>
              </a:rPr>
              <a:t>B.6.8 </a:t>
            </a:r>
            <a:r>
              <a:rPr lang="en-US" sz="5500" dirty="0">
                <a:solidFill>
                  <a:srgbClr val="263D2B"/>
                </a:solidFill>
                <a:latin typeface="Roag Light" panose="020B0404040502030203" pitchFamily="34" charset="0"/>
              </a:rPr>
              <a:t>The referee has full discretion to replace a deck if fairness is compromised.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B.7 Accessories and Additional Equipment </a:t>
            </a:r>
          </a:p>
          <a:p>
            <a:r>
              <a:rPr lang="en-US" sz="5500" dirty="0">
                <a:solidFill>
                  <a:srgbClr val="FF7575"/>
                </a:solidFill>
                <a:latin typeface="Roag Light" panose="020B0404040502030203" pitchFamily="34" charset="0"/>
              </a:rPr>
              <a:t>B.7.1 </a:t>
            </a:r>
            <a:r>
              <a:rPr lang="en-US" sz="5500" dirty="0">
                <a:solidFill>
                  <a:srgbClr val="263D2B"/>
                </a:solidFill>
                <a:latin typeface="Roag Light" panose="020B0404040502030203" pitchFamily="34" charset="0"/>
              </a:rPr>
              <a:t>Players may wear accessories provided they do not provide a competitive advantage or impede fair play. </a:t>
            </a:r>
          </a:p>
          <a:p>
            <a:r>
              <a:rPr lang="en-US" sz="5500" dirty="0">
                <a:solidFill>
                  <a:srgbClr val="FF7575"/>
                </a:solidFill>
                <a:latin typeface="Roag Light" panose="020B0404040502030203" pitchFamily="34" charset="0"/>
              </a:rPr>
              <a:t>B.7.2 </a:t>
            </a:r>
            <a:r>
              <a:rPr lang="en-US" sz="5500" dirty="0">
                <a:solidFill>
                  <a:srgbClr val="263D2B"/>
                </a:solidFill>
                <a:latin typeface="Roag Light" panose="020B0404040502030203" pitchFamily="34" charset="0"/>
              </a:rPr>
              <a:t>Substances or materials that alter grip, friction, or card movement e.g., chalk, rosin, adhesives) are prohibited. </a:t>
            </a:r>
          </a:p>
          <a:p>
            <a:r>
              <a:rPr lang="en-US" sz="5500" dirty="0">
                <a:solidFill>
                  <a:srgbClr val="FF7575"/>
                </a:solidFill>
                <a:latin typeface="Roag Light" panose="020B0404040502030203" pitchFamily="34" charset="0"/>
              </a:rPr>
              <a:t>B.7.3 </a:t>
            </a:r>
            <a:r>
              <a:rPr lang="en-US" sz="5500" dirty="0">
                <a:solidFill>
                  <a:srgbClr val="263D2B"/>
                </a:solidFill>
                <a:latin typeface="Roag Light" panose="020B0404040502030203" pitchFamily="34" charset="0"/>
              </a:rPr>
              <a:t>Mats should ideally be green but colour is not regulated. </a:t>
            </a:r>
          </a:p>
          <a:p>
            <a:r>
              <a:rPr lang="en-US" sz="5500" dirty="0">
                <a:solidFill>
                  <a:srgbClr val="FF7575"/>
                </a:solidFill>
                <a:latin typeface="Roag Light" panose="020B0404040502030203" pitchFamily="34" charset="0"/>
              </a:rPr>
              <a:t>B.7.4 </a:t>
            </a:r>
            <a:r>
              <a:rPr lang="en-US" sz="5500" dirty="0">
                <a:solidFill>
                  <a:srgbClr val="263D2B"/>
                </a:solidFill>
                <a:latin typeface="Roag Light" panose="020B0404040502030203" pitchFamily="34" charset="0"/>
              </a:rPr>
              <a:t>Mats must be made from a stable, non-slip material underneath with a smooth, free-moving surface on top to allow natural card motion. </a:t>
            </a:r>
          </a:p>
          <a:p>
            <a:r>
              <a:rPr lang="en-US" sz="5500" dirty="0">
                <a:solidFill>
                  <a:srgbClr val="FF7575"/>
                </a:solidFill>
                <a:latin typeface="Roag Light" panose="020B0404040502030203" pitchFamily="34" charset="0"/>
              </a:rPr>
              <a:t>B.7.5 </a:t>
            </a:r>
            <a:r>
              <a:rPr lang="en-US" sz="5500" dirty="0">
                <a:solidFill>
                  <a:srgbClr val="263D2B"/>
                </a:solidFill>
                <a:latin typeface="Roag Light" panose="020B0404040502030203" pitchFamily="34" charset="0"/>
              </a:rPr>
              <a:t>Barriers, edges, or table modifications that restrict card movement or alter gameplay dynamics are prohibited unless specifically approved by the referee. </a:t>
            </a:r>
          </a:p>
        </p:txBody>
      </p:sp>
      <p:sp>
        <p:nvSpPr>
          <p:cNvPr id="12" name="TextBox 11">
            <a:extLst>
              <a:ext uri="{FF2B5EF4-FFF2-40B4-BE49-F238E27FC236}">
                <a16:creationId xmlns:a16="http://schemas.microsoft.com/office/drawing/2014/main" id="{20714AF9-945C-39FA-219C-A2CDBAB1CC10}"/>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B</a:t>
            </a:r>
          </a:p>
          <a:p>
            <a:r>
              <a:rPr lang="en-US" dirty="0">
                <a:solidFill>
                  <a:srgbClr val="263D2B"/>
                </a:solidFill>
                <a:latin typeface="Roag" panose="020B0504040502030203" pitchFamily="34" charset="0"/>
              </a:rPr>
              <a:t>The Playing Area and Equipment </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921C92A8-5B25-95DB-D6F9-9AE7A3BBACFA}"/>
              </a:ext>
            </a:extLst>
          </p:cNvPr>
          <p:cNvSpPr txBox="1"/>
          <p:nvPr/>
        </p:nvSpPr>
        <p:spPr>
          <a:xfrm>
            <a:off x="1746250" y="3720616"/>
            <a:ext cx="21399500" cy="30562213"/>
          </a:xfrm>
          <a:prstGeom prst="rect">
            <a:avLst/>
          </a:prstGeom>
          <a:noFill/>
        </p:spPr>
        <p:txBody>
          <a:bodyPr wrap="square" rtlCol="0">
            <a:spAutoFit/>
          </a:bodyPr>
          <a:lstStyle/>
          <a:p>
            <a:r>
              <a:rPr lang="en-US" sz="5500" dirty="0">
                <a:solidFill>
                  <a:srgbClr val="FF7575"/>
                </a:solidFill>
                <a:latin typeface="Roag Light" panose="020B0404040502030203" pitchFamily="34" charset="0"/>
              </a:rPr>
              <a:t>B.2.6 </a:t>
            </a:r>
            <a:r>
              <a:rPr lang="en-US" sz="5500" dirty="0">
                <a:solidFill>
                  <a:srgbClr val="263D2B"/>
                </a:solidFill>
                <a:latin typeface="Roag Light" panose="020B0404040502030203" pitchFamily="34" charset="0"/>
              </a:rPr>
              <a:t>Foundation Mat boundaries are fixed and must not be altered during a match.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B.3 Foundation Pile Zones </a:t>
            </a:r>
          </a:p>
          <a:p>
            <a:r>
              <a:rPr lang="en-US" sz="5500" dirty="0">
                <a:solidFill>
                  <a:srgbClr val="FF7575"/>
                </a:solidFill>
                <a:latin typeface="Roag Light" panose="020B0404040502030203" pitchFamily="34" charset="0"/>
              </a:rPr>
              <a:t>B.3.1 </a:t>
            </a:r>
            <a:r>
              <a:rPr lang="en-US" sz="5500" dirty="0">
                <a:solidFill>
                  <a:srgbClr val="263D2B"/>
                </a:solidFill>
                <a:latin typeface="Roag Light" panose="020B0404040502030203" pitchFamily="34" charset="0"/>
              </a:rPr>
              <a:t>Each Foundation Mat contains a marked zone indicating where the player must arrange their Foundation Pile (4–3–2–1 formation</a:t>
            </a:r>
            <a:r>
              <a:rPr lang="en-US" sz="5500" dirty="0">
                <a:solidFill>
                  <a:srgbClr val="263D2B"/>
                </a:solidFill>
                <a:latin typeface="+mj-lt"/>
              </a:rPr>
              <a:t>)</a:t>
            </a:r>
            <a:r>
              <a:rPr lang="en-US" sz="5500" dirty="0">
                <a:solidFill>
                  <a:srgbClr val="263D2B"/>
                </a:solidFill>
                <a:latin typeface="Roag Light" panose="020B0404040502030203" pitchFamily="34" charset="0"/>
              </a:rPr>
              <a:t>. </a:t>
            </a:r>
          </a:p>
          <a:p>
            <a:r>
              <a:rPr lang="en-US" sz="5500" dirty="0">
                <a:solidFill>
                  <a:srgbClr val="FF7575"/>
                </a:solidFill>
                <a:latin typeface="Roag Light" panose="020B0404040502030203" pitchFamily="34" charset="0"/>
              </a:rPr>
              <a:t>B.3.2 </a:t>
            </a:r>
            <a:r>
              <a:rPr lang="en-US" sz="5500" dirty="0">
                <a:solidFill>
                  <a:srgbClr val="263D2B"/>
                </a:solidFill>
                <a:latin typeface="Roag Light" panose="020B0404040502030203" pitchFamily="34" charset="0"/>
              </a:rPr>
              <a:t>The zone must be large enough to contain all four sub-piles without cards spilling outside during natural gameplay. </a:t>
            </a:r>
          </a:p>
          <a:p>
            <a:r>
              <a:rPr lang="en-US" sz="5500" dirty="0">
                <a:solidFill>
                  <a:srgbClr val="FF7575"/>
                </a:solidFill>
                <a:latin typeface="Roag Light" panose="020B0404040502030203" pitchFamily="34" charset="0"/>
              </a:rPr>
              <a:t>B.3.3 </a:t>
            </a:r>
            <a:r>
              <a:rPr lang="en-US" sz="5500" dirty="0">
                <a:solidFill>
                  <a:srgbClr val="263D2B"/>
                </a:solidFill>
                <a:latin typeface="Roag Light" panose="020B0404040502030203" pitchFamily="34" charset="0"/>
              </a:rPr>
              <a:t>Players may arrange, rotate, angle, or overlap cards within the zone as they wish, provided no more than four live cards exist at any time. </a:t>
            </a:r>
          </a:p>
          <a:p>
            <a:r>
              <a:rPr lang="en-US" sz="5500" dirty="0">
                <a:solidFill>
                  <a:srgbClr val="FF7575"/>
                </a:solidFill>
                <a:latin typeface="Roag Light" panose="020B0404040502030203" pitchFamily="34" charset="0"/>
              </a:rPr>
              <a:t>B.3.4 </a:t>
            </a:r>
            <a:r>
              <a:rPr lang="en-US" sz="5500" dirty="0">
                <a:solidFill>
                  <a:srgbClr val="263D2B"/>
                </a:solidFill>
                <a:latin typeface="Roag Light" panose="020B0404040502030203" pitchFamily="34" charset="0"/>
              </a:rPr>
              <a:t>The orientation of the Foundation Pile zone is fixed and identical for both players.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B.4 Central Mat and Centre Piles </a:t>
            </a:r>
          </a:p>
          <a:p>
            <a:r>
              <a:rPr lang="en-US" sz="5500" dirty="0">
                <a:solidFill>
                  <a:srgbClr val="FF7575"/>
                </a:solidFill>
                <a:latin typeface="Roag Light" panose="020B0404040502030203" pitchFamily="34" charset="0"/>
              </a:rPr>
              <a:t>B.4.1 </a:t>
            </a:r>
            <a:r>
              <a:rPr lang="en-US" sz="5500" dirty="0">
                <a:solidFill>
                  <a:srgbClr val="263D2B"/>
                </a:solidFill>
                <a:latin typeface="Roag Light" panose="020B0404040502030203" pitchFamily="34" charset="0"/>
              </a:rPr>
              <a:t>The Central Mat contains: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B.4.1.1 </a:t>
            </a:r>
            <a:r>
              <a:rPr lang="en-US" sz="5500" dirty="0">
                <a:solidFill>
                  <a:srgbClr val="263D2B"/>
                </a:solidFill>
                <a:latin typeface="Roag Light" panose="020B0404040502030203" pitchFamily="34" charset="0"/>
              </a:rPr>
              <a:t>A zone for Player 1’s Draw Deck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B.4.1.2 </a:t>
            </a:r>
            <a:r>
              <a:rPr lang="en-US" sz="5500" dirty="0">
                <a:solidFill>
                  <a:srgbClr val="263D2B"/>
                </a:solidFill>
                <a:latin typeface="Roag Light" panose="020B0404040502030203" pitchFamily="34" charset="0"/>
              </a:rPr>
              <a:t>A zone for Player 2’s Draw Deck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B.4.1.3 </a:t>
            </a:r>
            <a:r>
              <a:rPr lang="en-US" sz="5500" dirty="0">
                <a:solidFill>
                  <a:srgbClr val="263D2B"/>
                </a:solidFill>
                <a:latin typeface="Roag Light" panose="020B0404040502030203" pitchFamily="34" charset="0"/>
              </a:rPr>
              <a:t>A large central zone for the two Centre Piles </a:t>
            </a:r>
          </a:p>
          <a:p>
            <a:r>
              <a:rPr lang="en-US" sz="5500" dirty="0">
                <a:solidFill>
                  <a:srgbClr val="FF7575"/>
                </a:solidFill>
                <a:latin typeface="Roag Light" panose="020B0404040502030203" pitchFamily="34" charset="0"/>
              </a:rPr>
              <a:t>B.4.2 </a:t>
            </a:r>
            <a:r>
              <a:rPr lang="en-US" sz="5500" dirty="0">
                <a:solidFill>
                  <a:srgbClr val="263D2B"/>
                </a:solidFill>
                <a:latin typeface="Roag Light" panose="020B0404040502030203" pitchFamily="34" charset="0"/>
              </a:rPr>
              <a:t>The Centre Pile zone must be large enough to hold multiple cards as the piles grow and to accommodate natural displacement during slaps. </a:t>
            </a:r>
          </a:p>
          <a:p>
            <a:r>
              <a:rPr lang="en-US" sz="5500" dirty="0">
                <a:solidFill>
                  <a:srgbClr val="FF7575"/>
                </a:solidFill>
                <a:latin typeface="Roag Light" panose="020B0404040502030203" pitchFamily="34" charset="0"/>
              </a:rPr>
              <a:t>B.4.3 </a:t>
            </a:r>
            <a:r>
              <a:rPr lang="en-US" sz="5500" dirty="0">
                <a:solidFill>
                  <a:srgbClr val="263D2B"/>
                </a:solidFill>
                <a:latin typeface="Roag Light" panose="020B0404040502030203" pitchFamily="34" charset="0"/>
              </a:rPr>
              <a:t>The dividing line indicating the two separate Centre Piles may be represented by a thin mark; this line is non-restrictive and used for initial placement only. </a:t>
            </a:r>
          </a:p>
          <a:p>
            <a:r>
              <a:rPr lang="en-US" sz="5500" dirty="0">
                <a:solidFill>
                  <a:srgbClr val="FF7575"/>
                </a:solidFill>
                <a:latin typeface="Roag Light" panose="020B0404040502030203" pitchFamily="34" charset="0"/>
              </a:rPr>
              <a:t>B.4.4 </a:t>
            </a:r>
            <a:r>
              <a:rPr lang="en-US" sz="5500" dirty="0">
                <a:solidFill>
                  <a:srgbClr val="263D2B"/>
                </a:solidFill>
                <a:latin typeface="Roag Light" panose="020B0404040502030203" pitchFamily="34" charset="0"/>
              </a:rPr>
              <a:t>Cards that move outside the Centre Pile zone due to impact remain valid unless they interfere with access or visibility. The referee may instruct repositioning if required.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B.5 Draw Deck Placement </a:t>
            </a:r>
          </a:p>
          <a:p>
            <a:r>
              <a:rPr lang="en-US" sz="5500" dirty="0">
                <a:solidFill>
                  <a:srgbClr val="FF7575"/>
                </a:solidFill>
                <a:latin typeface="Roag Light" panose="020B0404040502030203" pitchFamily="34" charset="0"/>
              </a:rPr>
              <a:t>B.5.1 </a:t>
            </a:r>
            <a:r>
              <a:rPr lang="en-US" sz="5500" dirty="0">
                <a:solidFill>
                  <a:srgbClr val="263D2B"/>
                </a:solidFill>
                <a:latin typeface="Roag Light" panose="020B0404040502030203" pitchFamily="34" charset="0"/>
              </a:rPr>
              <a:t>Each player’s Draw Deck must be placed face-down entirely within the marked Draw Deck zone. </a:t>
            </a:r>
          </a:p>
          <a:p>
            <a:r>
              <a:rPr lang="en-US" sz="5500" dirty="0">
                <a:solidFill>
                  <a:srgbClr val="FF7575"/>
                </a:solidFill>
                <a:latin typeface="Roag Light" panose="020B0404040502030203" pitchFamily="34" charset="0"/>
              </a:rPr>
              <a:t>B.5.2 </a:t>
            </a:r>
            <a:r>
              <a:rPr lang="en-US" sz="5500" dirty="0">
                <a:solidFill>
                  <a:srgbClr val="263D2B"/>
                </a:solidFill>
                <a:latin typeface="Roag Light" panose="020B0404040502030203" pitchFamily="34" charset="0"/>
              </a:rPr>
              <a:t>Players must not hold, touch, or interfere with their Draw Deck except when required to reveal a card during a restart or at the referee’s instruction. </a:t>
            </a:r>
          </a:p>
          <a:p>
            <a:r>
              <a:rPr lang="en-US" sz="5500" dirty="0">
                <a:solidFill>
                  <a:srgbClr val="FF7575"/>
                </a:solidFill>
                <a:latin typeface="Roag Light" panose="020B0404040502030203" pitchFamily="34" charset="0"/>
              </a:rPr>
              <a:t>B.5.3 </a:t>
            </a:r>
            <a:r>
              <a:rPr lang="en-US" sz="5500" dirty="0">
                <a:solidFill>
                  <a:srgbClr val="263D2B"/>
                </a:solidFill>
                <a:latin typeface="Roag Light" panose="020B0404040502030203" pitchFamily="34" charset="0"/>
              </a:rPr>
              <a:t>If the Draw Deck is accidentally displaced and no cards are revealed, the deck must be returned to its zone without penalty. </a:t>
            </a:r>
          </a:p>
          <a:p>
            <a:endParaRPr lang="en-US" sz="5500" dirty="0">
              <a:solidFill>
                <a:srgbClr val="263D2B"/>
              </a:solidFill>
              <a:latin typeface="Roag Light" panose="020B0404040502030203" pitchFamily="34" charset="0"/>
            </a:endParaRPr>
          </a:p>
        </p:txBody>
      </p:sp>
      <p:sp>
        <p:nvSpPr>
          <p:cNvPr id="6" name="Slide Number Placeholder 5">
            <a:extLst>
              <a:ext uri="{FF2B5EF4-FFF2-40B4-BE49-F238E27FC236}">
                <a16:creationId xmlns:a16="http://schemas.microsoft.com/office/drawing/2014/main" id="{296A3E51-7FFD-F3D8-E8F2-20141D30A1CD}"/>
              </a:ext>
            </a:extLst>
          </p:cNvPr>
          <p:cNvSpPr>
            <a:spLocks noGrp="1"/>
          </p:cNvSpPr>
          <p:nvPr>
            <p:ph type="sldNum" sz="quarter" idx="12"/>
          </p:nvPr>
        </p:nvSpPr>
        <p:spPr/>
        <p:txBody>
          <a:bodyPr/>
          <a:lstStyle/>
          <a:p>
            <a:fld id="{6732928E-5997-48F8-AC23-6F94313F3A6B}" type="slidenum">
              <a:rPr lang="en-GB" smtClean="0"/>
              <a:t>9</a:t>
            </a:fld>
            <a:endParaRPr lang="en-GB" dirty="0"/>
          </a:p>
        </p:txBody>
      </p:sp>
    </p:spTree>
    <p:extLst>
      <p:ext uri="{BB962C8B-B14F-4D97-AF65-F5344CB8AC3E}">
        <p14:creationId xmlns:p14="http://schemas.microsoft.com/office/powerpoint/2010/main" val="586236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49354-00BB-5214-A76A-3701DA64999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03B230C-B2BA-A706-4D63-B217D2BB6F27}"/>
              </a:ext>
            </a:extLst>
          </p:cNvPr>
          <p:cNvSpPr/>
          <p:nvPr/>
        </p:nvSpPr>
        <p:spPr>
          <a:xfrm>
            <a:off x="23399750" y="0"/>
            <a:ext cx="23399750" cy="33083500"/>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1F8488B4-0E54-A807-021B-C0C7DE14D329}"/>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CA7418F8-EE2D-C832-A99B-0914F4D67E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9319" y="1098950"/>
            <a:ext cx="2725489" cy="1763345"/>
          </a:xfrm>
          <a:prstGeom prst="rect">
            <a:avLst/>
          </a:prstGeom>
        </p:spPr>
      </p:pic>
      <p:pic>
        <p:nvPicPr>
          <p:cNvPr id="5" name="Picture 4">
            <a:extLst>
              <a:ext uri="{FF2B5EF4-FFF2-40B4-BE49-F238E27FC236}">
                <a16:creationId xmlns:a16="http://schemas.microsoft.com/office/drawing/2014/main" id="{2A529788-61F2-2F63-7C35-48F243CF261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5"/>
          </a:xfrm>
          <a:prstGeom prst="rect">
            <a:avLst/>
          </a:prstGeom>
        </p:spPr>
      </p:pic>
      <p:sp>
        <p:nvSpPr>
          <p:cNvPr id="12" name="TextBox 11">
            <a:extLst>
              <a:ext uri="{FF2B5EF4-FFF2-40B4-BE49-F238E27FC236}">
                <a16:creationId xmlns:a16="http://schemas.microsoft.com/office/drawing/2014/main" id="{46A8F677-9426-3013-121F-C7A76138F38C}"/>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FF4F4F"/>
                </a:solidFill>
                <a:latin typeface="Roag ExtraBold" panose="020B0904040502030203" pitchFamily="34" charset="0"/>
              </a:rPr>
              <a:t>Laws of the Game 2025-26 </a:t>
            </a:r>
          </a:p>
          <a:p>
            <a:r>
              <a:rPr lang="en-US" dirty="0">
                <a:solidFill>
                  <a:srgbClr val="FF4F4F"/>
                </a:solidFill>
                <a:latin typeface="Roag" panose="020B0504040502030203" pitchFamily="34" charset="0"/>
              </a:rPr>
              <a:t>LAW B</a:t>
            </a:r>
          </a:p>
          <a:p>
            <a:r>
              <a:rPr lang="en-US" dirty="0">
                <a:solidFill>
                  <a:srgbClr val="FF4F4F"/>
                </a:solidFill>
                <a:latin typeface="Roag" panose="020B0504040502030203" pitchFamily="34" charset="0"/>
              </a:rPr>
              <a:t>The Playing Area and Equipment </a:t>
            </a:r>
          </a:p>
          <a:p>
            <a:endParaRPr lang="en-US" dirty="0">
              <a:solidFill>
                <a:srgbClr val="FF4F4F"/>
              </a:solidFill>
              <a:latin typeface="Roag" panose="020B0504040502030203" pitchFamily="34" charset="0"/>
            </a:endParaRPr>
          </a:p>
          <a:p>
            <a:endParaRPr lang="en-GB" dirty="0">
              <a:solidFill>
                <a:srgbClr val="FF4F4F"/>
              </a:solidFill>
              <a:latin typeface="Roag" panose="020B0504040502030203" pitchFamily="34" charset="0"/>
            </a:endParaRPr>
          </a:p>
        </p:txBody>
      </p:sp>
      <p:sp>
        <p:nvSpPr>
          <p:cNvPr id="14" name="Slide Number Placeholder 13">
            <a:extLst>
              <a:ext uri="{FF2B5EF4-FFF2-40B4-BE49-F238E27FC236}">
                <a16:creationId xmlns:a16="http://schemas.microsoft.com/office/drawing/2014/main" id="{AAE468D7-B63C-EA2D-5CE8-967F154405FB}"/>
              </a:ext>
            </a:extLst>
          </p:cNvPr>
          <p:cNvSpPr>
            <a:spLocks noGrp="1"/>
          </p:cNvSpPr>
          <p:nvPr>
            <p:ph type="sldNum" sz="quarter" idx="12"/>
          </p:nvPr>
        </p:nvSpPr>
        <p:spPr/>
        <p:txBody>
          <a:bodyPr/>
          <a:lstStyle/>
          <a:p>
            <a:fld id="{6732928E-5997-48F8-AC23-6F94313F3A6B}" type="slidenum">
              <a:rPr lang="en-GB" smtClean="0"/>
              <a:t>10</a:t>
            </a:fld>
            <a:endParaRPr lang="en-GB" dirty="0"/>
          </a:p>
        </p:txBody>
      </p:sp>
      <p:grpSp>
        <p:nvGrpSpPr>
          <p:cNvPr id="15" name="Group 14">
            <a:extLst>
              <a:ext uri="{FF2B5EF4-FFF2-40B4-BE49-F238E27FC236}">
                <a16:creationId xmlns:a16="http://schemas.microsoft.com/office/drawing/2014/main" id="{1612A07F-3CF9-088E-6CAB-013C9B72B0AB}"/>
              </a:ext>
            </a:extLst>
          </p:cNvPr>
          <p:cNvGrpSpPr/>
          <p:nvPr/>
        </p:nvGrpSpPr>
        <p:grpSpPr>
          <a:xfrm>
            <a:off x="933450" y="2862296"/>
            <a:ext cx="22466300" cy="31073850"/>
            <a:chOff x="24333200" y="2862296"/>
            <a:chExt cx="22466300" cy="31073850"/>
          </a:xfrm>
        </p:grpSpPr>
        <p:sp>
          <p:nvSpPr>
            <p:cNvPr id="16" name="TextBox 15">
              <a:extLst>
                <a:ext uri="{FF2B5EF4-FFF2-40B4-BE49-F238E27FC236}">
                  <a16:creationId xmlns:a16="http://schemas.microsoft.com/office/drawing/2014/main" id="{10ED6CAA-77A7-B7E4-C205-6929E11258D2}"/>
                </a:ext>
              </a:extLst>
            </p:cNvPr>
            <p:cNvSpPr txBox="1"/>
            <p:nvPr/>
          </p:nvSpPr>
          <p:spPr>
            <a:xfrm>
              <a:off x="25146000" y="2862296"/>
              <a:ext cx="21653500" cy="2308324"/>
            </a:xfrm>
            <a:prstGeom prst="rect">
              <a:avLst/>
            </a:prstGeom>
            <a:noFill/>
          </p:spPr>
          <p:txBody>
            <a:bodyPr wrap="square" rtlCol="0">
              <a:spAutoFit/>
            </a:bodyPr>
            <a:lstStyle/>
            <a:p>
              <a:r>
                <a:rPr lang="en-US" sz="14400" dirty="0">
                  <a:solidFill>
                    <a:srgbClr val="263D2B"/>
                  </a:solidFill>
                  <a:latin typeface="Roag" panose="020B0504040502030203" pitchFamily="34" charset="0"/>
                </a:rPr>
                <a:t>Playing Area Diagram</a:t>
              </a:r>
              <a:endParaRPr lang="en-GB" sz="14400" i="1" dirty="0">
                <a:solidFill>
                  <a:srgbClr val="263D2B"/>
                </a:solidFill>
                <a:latin typeface="Roag Light" panose="020B0404040502030203" pitchFamily="34" charset="0"/>
              </a:endParaRPr>
            </a:p>
          </p:txBody>
        </p:sp>
        <p:cxnSp>
          <p:nvCxnSpPr>
            <p:cNvPr id="17" name="Straight Connector 16">
              <a:extLst>
                <a:ext uri="{FF2B5EF4-FFF2-40B4-BE49-F238E27FC236}">
                  <a16:creationId xmlns:a16="http://schemas.microsoft.com/office/drawing/2014/main" id="{8395DA2C-18A3-6661-A4B5-E22D3640A60B}"/>
                </a:ext>
              </a:extLst>
            </p:cNvPr>
            <p:cNvCxnSpPr>
              <a:cxnSpLocks/>
            </p:cNvCxnSpPr>
            <p:nvPr/>
          </p:nvCxnSpPr>
          <p:spPr>
            <a:xfrm>
              <a:off x="24333200" y="3416968"/>
              <a:ext cx="0" cy="29075982"/>
            </a:xfrm>
            <a:prstGeom prst="line">
              <a:avLst/>
            </a:prstGeom>
            <a:ln>
              <a:solidFill>
                <a:srgbClr val="263D2B"/>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05C09181-7CA9-C3CB-30B2-12CCB0E3099D}"/>
                </a:ext>
              </a:extLst>
            </p:cNvPr>
            <p:cNvSpPr txBox="1"/>
            <p:nvPr/>
          </p:nvSpPr>
          <p:spPr>
            <a:xfrm>
              <a:off x="25146000" y="5066704"/>
              <a:ext cx="21399500" cy="28869442"/>
            </a:xfrm>
            <a:prstGeom prst="rect">
              <a:avLst/>
            </a:prstGeom>
            <a:noFill/>
          </p:spPr>
          <p:txBody>
            <a:bodyPr wrap="square" rtlCol="0">
              <a:spAutoFit/>
            </a:bodyPr>
            <a:lstStyle/>
            <a:p>
              <a:r>
                <a:rPr lang="en-US" sz="5500" dirty="0">
                  <a:solidFill>
                    <a:srgbClr val="263D2B"/>
                  </a:solidFill>
                  <a:latin typeface="Roag Light" panose="020B0404040502030203" pitchFamily="34" charset="0"/>
                </a:rPr>
                <a:t>Exact measurements are not mandatory. Provided that a clear and agreed boundary exists, and that the game can be played without hindrance to either player, any suitably proportioned layout is permitted.</a:t>
              </a:r>
              <a:br>
                <a:rPr lang="en-US" sz="5500" dirty="0">
                  <a:solidFill>
                    <a:srgbClr val="263D2B"/>
                  </a:solidFill>
                  <a:latin typeface="Roag Light" panose="020B0404040502030203" pitchFamily="34" charset="0"/>
                </a:rPr>
              </a:br>
              <a:endParaRPr lang="en-US" sz="5500" b="1" dirty="0">
                <a:solidFill>
                  <a:srgbClr val="263D2B"/>
                </a:solidFill>
                <a:latin typeface="Roag Medium" panose="020B0604040502030203" pitchFamily="34" charset="0"/>
              </a:endParaRPr>
            </a:p>
            <a:p>
              <a:r>
                <a:rPr lang="en-US" sz="5500" dirty="0">
                  <a:solidFill>
                    <a:srgbClr val="263D2B"/>
                  </a:solidFill>
                  <a:latin typeface="Roag Medium" panose="020B0604040502030203" pitchFamily="34" charset="0"/>
                </a:rPr>
                <a:t>1. General Principles</a:t>
              </a:r>
            </a:p>
            <a:p>
              <a:r>
                <a:rPr lang="en-US" sz="5500" dirty="0">
                  <a:solidFill>
                    <a:srgbClr val="263D2B"/>
                  </a:solidFill>
                  <a:latin typeface="Roag Light" panose="020B0404040502030203" pitchFamily="34" charset="0"/>
                </a:rPr>
                <a:t>The Playing Area must be clearly defined before play begins.</a:t>
              </a:r>
            </a:p>
            <a:p>
              <a:r>
                <a:rPr lang="en-US" sz="5500" dirty="0">
                  <a:solidFill>
                    <a:srgbClr val="263D2B"/>
                  </a:solidFill>
                  <a:latin typeface="Roag Light" panose="020B0404040502030203" pitchFamily="34" charset="0"/>
                </a:rPr>
                <a:t>All boundaries must be visible and understood by both players.</a:t>
              </a:r>
            </a:p>
            <a:p>
              <a:r>
                <a:rPr lang="en-US" sz="5500" dirty="0">
                  <a:solidFill>
                    <a:srgbClr val="263D2B"/>
                  </a:solidFill>
                  <a:latin typeface="Roag Light" panose="020B0404040502030203" pitchFamily="34" charset="0"/>
                </a:rPr>
                <a:t>The layout must allow fair access to all piles and decks.</a:t>
              </a:r>
            </a:p>
            <a:p>
              <a:r>
                <a:rPr lang="en-US" sz="5500" dirty="0">
                  <a:solidFill>
                    <a:srgbClr val="263D2B"/>
                  </a:solidFill>
                  <a:latin typeface="Roag Light" panose="020B0404040502030203" pitchFamily="34" charset="0"/>
                </a:rPr>
                <a:t>No player may be disadvantaged by spacing, reach, or obstruction.</a:t>
              </a:r>
            </a:p>
            <a:p>
              <a:r>
                <a:rPr lang="en-US" sz="5500" dirty="0">
                  <a:solidFill>
                    <a:srgbClr val="263D2B"/>
                  </a:solidFill>
                  <a:latin typeface="Roag Light" panose="020B0404040502030203" pitchFamily="34" charset="0"/>
                </a:rPr>
                <a:t>The diagram measurements are indicative only and exist as a guide to scale and proportion.</a:t>
              </a:r>
              <a:br>
                <a:rPr lang="en-US" sz="5500" dirty="0">
                  <a:solidFill>
                    <a:srgbClr val="263D2B"/>
                  </a:solidFill>
                  <a:latin typeface="Roag Light" panose="020B0404040502030203" pitchFamily="34" charset="0"/>
                </a:rPr>
              </a:br>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2. Layout Structure</a:t>
              </a:r>
            </a:p>
            <a:p>
              <a:r>
                <a:rPr lang="en-US" sz="5500" dirty="0">
                  <a:solidFill>
                    <a:srgbClr val="263D2B"/>
                  </a:solidFill>
                  <a:latin typeface="Roag Light" panose="020B0404040502030203" pitchFamily="34" charset="0"/>
                </a:rPr>
                <a:t>The Playing Area is typically arranged into three vertical zones:</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Player 1 Area</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Central Playing Area</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Player 2 Area</a:t>
              </a:r>
            </a:p>
            <a:p>
              <a:r>
                <a:rPr lang="en-US" sz="5500" dirty="0">
                  <a:solidFill>
                    <a:srgbClr val="263D2B"/>
                  </a:solidFill>
                  <a:latin typeface="Roag Light" panose="020B0404040502030203" pitchFamily="34" charset="0"/>
                </a:rPr>
                <a:t>This arrangement is recommended but not compulsory, provided the functional requirements of play are met.</a:t>
              </a:r>
              <a:br>
                <a:rPr lang="en-US" sz="5500" dirty="0">
                  <a:solidFill>
                    <a:srgbClr val="263D2B"/>
                  </a:solidFill>
                  <a:latin typeface="Roag Light" panose="020B0404040502030203" pitchFamily="34" charset="0"/>
                </a:rPr>
              </a:br>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3. Foundation Areas</a:t>
              </a:r>
            </a:p>
            <a:p>
              <a:r>
                <a:rPr lang="en-US" sz="5500" dirty="0">
                  <a:solidFill>
                    <a:srgbClr val="263D2B"/>
                  </a:solidFill>
                  <a:latin typeface="Roag Light" panose="020B0404040502030203" pitchFamily="34" charset="0"/>
                </a:rPr>
                <a:t>Each player must have a designated Foundation Area.</a:t>
              </a:r>
            </a:p>
            <a:p>
              <a:r>
                <a:rPr lang="en-US" sz="5500" dirty="0">
                  <a:solidFill>
                    <a:srgbClr val="263D2B"/>
                  </a:solidFill>
                  <a:latin typeface="Roag Light" panose="020B0404040502030203" pitchFamily="34" charset="0"/>
                </a:rPr>
                <a:t>A Foundation Area must contain a clearly defined Foundation Pile Boundary.</a:t>
              </a:r>
            </a:p>
            <a:p>
              <a:r>
                <a:rPr lang="en-US" sz="5500" dirty="0">
                  <a:solidFill>
                    <a:srgbClr val="263D2B"/>
                  </a:solidFill>
                  <a:latin typeface="Roag Light" panose="020B0404040502030203" pitchFamily="34" charset="0"/>
                </a:rPr>
                <a:t>A separate physical mat is not required.</a:t>
              </a:r>
            </a:p>
            <a:p>
              <a:r>
                <a:rPr lang="en-US" sz="5500" dirty="0">
                  <a:solidFill>
                    <a:srgbClr val="263D2B"/>
                  </a:solidFill>
                  <a:latin typeface="Roag Light" panose="020B0404040502030203" pitchFamily="34" charset="0"/>
                </a:rPr>
                <a:t>Boundaries may be marked directly on a single shared mat or surface.</a:t>
              </a:r>
            </a:p>
            <a:p>
              <a:r>
                <a:rPr lang="en-US" sz="5500" dirty="0">
                  <a:solidFill>
                    <a:srgbClr val="263D2B"/>
                  </a:solidFill>
                  <a:latin typeface="Roag Light" panose="020B0404040502030203" pitchFamily="34" charset="0"/>
                </a:rPr>
                <a:t>Reference dimensions shown in the diagram are approximately:</a:t>
              </a:r>
            </a:p>
            <a:p>
              <a:r>
                <a:rPr lang="en-US" sz="5500" dirty="0">
                  <a:solidFill>
                    <a:srgbClr val="263D2B"/>
                  </a:solidFill>
                  <a:latin typeface="Roag Light" panose="020B0404040502030203" pitchFamily="34" charset="0"/>
                </a:rPr>
                <a:t>Foundation Pile Mat height: </a:t>
              </a:r>
              <a:r>
                <a:rPr lang="en-US" sz="5500" b="1" dirty="0">
                  <a:solidFill>
                    <a:srgbClr val="263D2B"/>
                  </a:solidFill>
                  <a:latin typeface="Roag Light" panose="020B0404040502030203" pitchFamily="34" charset="0"/>
                </a:rPr>
                <a:t>30 cm</a:t>
              </a:r>
              <a:endParaRPr lang="en-US" sz="5500" dirty="0">
                <a:solidFill>
                  <a:srgbClr val="263D2B"/>
                </a:solidFill>
                <a:latin typeface="Roag Light" panose="020B0404040502030203" pitchFamily="34" charset="0"/>
              </a:endParaRPr>
            </a:p>
            <a:p>
              <a:r>
                <a:rPr lang="en-US" sz="5500" dirty="0">
                  <a:solidFill>
                    <a:srgbClr val="263D2B"/>
                  </a:solidFill>
                  <a:latin typeface="Roag Light" panose="020B0404040502030203" pitchFamily="34" charset="0"/>
                </a:rPr>
                <a:t>Foundation Pile Boundary width: </a:t>
              </a:r>
              <a:r>
                <a:rPr lang="en-US" sz="5500" b="1" dirty="0">
                  <a:solidFill>
                    <a:srgbClr val="263D2B"/>
                  </a:solidFill>
                  <a:latin typeface="Roag Light" panose="020B0404040502030203" pitchFamily="34" charset="0"/>
                </a:rPr>
                <a:t>25 cm</a:t>
              </a:r>
              <a:endParaRPr lang="en-US" sz="5500" dirty="0">
                <a:solidFill>
                  <a:srgbClr val="263D2B"/>
                </a:solidFill>
                <a:latin typeface="Roag Light" panose="020B0404040502030203" pitchFamily="34" charset="0"/>
              </a:endParaRPr>
            </a:p>
            <a:p>
              <a:r>
                <a:rPr lang="en-US" sz="5500" dirty="0">
                  <a:solidFill>
                    <a:srgbClr val="263D2B"/>
                  </a:solidFill>
                  <a:latin typeface="Roag Light" panose="020B0404040502030203" pitchFamily="34" charset="0"/>
                </a:rPr>
                <a:t>Foundation Areas for both players should be broadly equivalent in size and orientation.</a:t>
              </a:r>
            </a:p>
            <a:p>
              <a:br>
                <a:rPr lang="en-US" sz="5500" dirty="0">
                  <a:solidFill>
                    <a:srgbClr val="263D2B"/>
                  </a:solidFill>
                  <a:latin typeface="Roag Light" panose="020B0404040502030203" pitchFamily="34" charset="0"/>
                </a:rPr>
              </a:br>
              <a:endParaRPr lang="en-US" sz="5500" dirty="0">
                <a:solidFill>
                  <a:srgbClr val="263D2B"/>
                </a:solidFill>
                <a:latin typeface="Roag Light" panose="020B0404040502030203" pitchFamily="34" charset="0"/>
              </a:endParaRPr>
            </a:p>
            <a:p>
              <a:endParaRPr lang="en-US" sz="5500" dirty="0">
                <a:solidFill>
                  <a:srgbClr val="263D2B"/>
                </a:solidFill>
                <a:latin typeface="Roag Light" panose="020B0404040502030203" pitchFamily="34" charset="0"/>
              </a:endParaRPr>
            </a:p>
          </p:txBody>
        </p:sp>
      </p:grpSp>
      <p:sp>
        <p:nvSpPr>
          <p:cNvPr id="9" name="TextBox 8">
            <a:extLst>
              <a:ext uri="{FF2B5EF4-FFF2-40B4-BE49-F238E27FC236}">
                <a16:creationId xmlns:a16="http://schemas.microsoft.com/office/drawing/2014/main" id="{1A210868-FA23-55FD-AF35-06ACF6D1B8FB}"/>
              </a:ext>
            </a:extLst>
          </p:cNvPr>
          <p:cNvSpPr txBox="1"/>
          <p:nvPr/>
        </p:nvSpPr>
        <p:spPr>
          <a:xfrm>
            <a:off x="23399750" y="150693"/>
            <a:ext cx="23399750" cy="2308324"/>
          </a:xfrm>
          <a:prstGeom prst="rect">
            <a:avLst/>
          </a:prstGeom>
          <a:noFill/>
        </p:spPr>
        <p:txBody>
          <a:bodyPr wrap="square" rtlCol="0">
            <a:spAutoFit/>
          </a:bodyPr>
          <a:lstStyle/>
          <a:p>
            <a:pPr algn="ctr"/>
            <a:r>
              <a:rPr lang="en-US" sz="14400" dirty="0">
                <a:solidFill>
                  <a:srgbClr val="FF7575"/>
                </a:solidFill>
                <a:latin typeface="Roag" panose="020B0504040502030203" pitchFamily="34" charset="0"/>
              </a:rPr>
              <a:t>Playing Area</a:t>
            </a:r>
            <a:endParaRPr lang="en-GB" sz="14400" i="1" dirty="0">
              <a:solidFill>
                <a:srgbClr val="FF7575"/>
              </a:solidFill>
              <a:latin typeface="Roag Light" panose="020B0404040502030203" pitchFamily="34" charset="0"/>
            </a:endParaRPr>
          </a:p>
        </p:txBody>
      </p:sp>
      <p:cxnSp>
        <p:nvCxnSpPr>
          <p:cNvPr id="11" name="Straight Arrow Connector 10">
            <a:extLst>
              <a:ext uri="{FF2B5EF4-FFF2-40B4-BE49-F238E27FC236}">
                <a16:creationId xmlns:a16="http://schemas.microsoft.com/office/drawing/2014/main" id="{2A6D8EFF-C435-462F-44FE-340145BAA88A}"/>
              </a:ext>
            </a:extLst>
          </p:cNvPr>
          <p:cNvCxnSpPr>
            <a:cxnSpLocks/>
          </p:cNvCxnSpPr>
          <p:nvPr/>
        </p:nvCxnSpPr>
        <p:spPr>
          <a:xfrm>
            <a:off x="23399749" y="5096126"/>
            <a:ext cx="4811739" cy="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8DFBD80-8544-EF30-BD77-37F5C84EA226}"/>
              </a:ext>
            </a:extLst>
          </p:cNvPr>
          <p:cNvSpPr txBox="1"/>
          <p:nvPr/>
        </p:nvSpPr>
        <p:spPr>
          <a:xfrm>
            <a:off x="23399749" y="5274839"/>
            <a:ext cx="4546601" cy="1200329"/>
          </a:xfrm>
          <a:prstGeom prst="rect">
            <a:avLst/>
          </a:prstGeom>
          <a:noFill/>
        </p:spPr>
        <p:txBody>
          <a:bodyPr wrap="square" rtlCol="0">
            <a:spAutoFit/>
          </a:bodyPr>
          <a:lstStyle/>
          <a:p>
            <a:pPr algn="ctr"/>
            <a:r>
              <a:rPr lang="en-US" sz="3600" dirty="0">
                <a:solidFill>
                  <a:srgbClr val="FF7575"/>
                </a:solidFill>
                <a:latin typeface="Roag Light" panose="020B0404040502030203" pitchFamily="34" charset="0"/>
              </a:rPr>
              <a:t>Player 1 Foundation Pile Boundary</a:t>
            </a:r>
            <a:endParaRPr lang="en-GB" sz="3600" i="1" dirty="0">
              <a:solidFill>
                <a:srgbClr val="FF7575"/>
              </a:solidFill>
              <a:latin typeface="Roag Light" panose="020B0404040502030203" pitchFamily="34" charset="0"/>
            </a:endParaRPr>
          </a:p>
        </p:txBody>
      </p:sp>
      <p:cxnSp>
        <p:nvCxnSpPr>
          <p:cNvPr id="21" name="Straight Arrow Connector 20">
            <a:extLst>
              <a:ext uri="{FF2B5EF4-FFF2-40B4-BE49-F238E27FC236}">
                <a16:creationId xmlns:a16="http://schemas.microsoft.com/office/drawing/2014/main" id="{38C94159-FD32-17CE-220C-5AFB60D026CD}"/>
              </a:ext>
            </a:extLst>
          </p:cNvPr>
          <p:cNvCxnSpPr>
            <a:cxnSpLocks/>
          </p:cNvCxnSpPr>
          <p:nvPr/>
        </p:nvCxnSpPr>
        <p:spPr>
          <a:xfrm>
            <a:off x="23399749" y="3133976"/>
            <a:ext cx="5803901" cy="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41E5112-861B-CB24-A81B-9CD91D673262}"/>
              </a:ext>
            </a:extLst>
          </p:cNvPr>
          <p:cNvSpPr txBox="1"/>
          <p:nvPr/>
        </p:nvSpPr>
        <p:spPr>
          <a:xfrm>
            <a:off x="24028399" y="1558024"/>
            <a:ext cx="4546601" cy="1200329"/>
          </a:xfrm>
          <a:prstGeom prst="rect">
            <a:avLst/>
          </a:prstGeom>
          <a:noFill/>
        </p:spPr>
        <p:txBody>
          <a:bodyPr wrap="square" rtlCol="0">
            <a:spAutoFit/>
          </a:bodyPr>
          <a:lstStyle/>
          <a:p>
            <a:pPr algn="ctr"/>
            <a:r>
              <a:rPr lang="en-US" sz="3600" dirty="0">
                <a:solidFill>
                  <a:srgbClr val="FF7575"/>
                </a:solidFill>
                <a:latin typeface="Roag Light" panose="020B0404040502030203" pitchFamily="34" charset="0"/>
              </a:rPr>
              <a:t>Player 1 Foundation Pile Mat</a:t>
            </a:r>
            <a:endParaRPr lang="en-GB" sz="3600" i="1" dirty="0">
              <a:solidFill>
                <a:srgbClr val="FF7575"/>
              </a:solidFill>
              <a:latin typeface="Roag Light" panose="020B0404040502030203" pitchFamily="34" charset="0"/>
            </a:endParaRPr>
          </a:p>
        </p:txBody>
      </p:sp>
      <p:sp>
        <p:nvSpPr>
          <p:cNvPr id="24" name="TextBox 23">
            <a:extLst>
              <a:ext uri="{FF2B5EF4-FFF2-40B4-BE49-F238E27FC236}">
                <a16:creationId xmlns:a16="http://schemas.microsoft.com/office/drawing/2014/main" id="{9CD98405-B599-EF71-A243-CA19C210834E}"/>
              </a:ext>
            </a:extLst>
          </p:cNvPr>
          <p:cNvSpPr txBox="1"/>
          <p:nvPr/>
        </p:nvSpPr>
        <p:spPr>
          <a:xfrm>
            <a:off x="23399748" y="2646943"/>
            <a:ext cx="5803902"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≈30cm</a:t>
            </a:r>
            <a:endParaRPr lang="en-GB" sz="2400" i="1" dirty="0">
              <a:solidFill>
                <a:srgbClr val="FF4F4F"/>
              </a:solidFill>
              <a:latin typeface="Roag Light" panose="020B0404040502030203" pitchFamily="34" charset="0"/>
            </a:endParaRPr>
          </a:p>
        </p:txBody>
      </p:sp>
      <p:sp>
        <p:nvSpPr>
          <p:cNvPr id="25" name="TextBox 24">
            <a:extLst>
              <a:ext uri="{FF2B5EF4-FFF2-40B4-BE49-F238E27FC236}">
                <a16:creationId xmlns:a16="http://schemas.microsoft.com/office/drawing/2014/main" id="{024945C4-FA22-0D7B-584F-BCB91D03BDCC}"/>
              </a:ext>
            </a:extLst>
          </p:cNvPr>
          <p:cNvSpPr txBox="1"/>
          <p:nvPr/>
        </p:nvSpPr>
        <p:spPr>
          <a:xfrm>
            <a:off x="23399748" y="4558261"/>
            <a:ext cx="4811740"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≈25cm</a:t>
            </a:r>
            <a:endParaRPr lang="en-GB" sz="2400" i="1" dirty="0">
              <a:solidFill>
                <a:srgbClr val="FF4F4F"/>
              </a:solidFill>
              <a:latin typeface="Roag Light" panose="020B0404040502030203" pitchFamily="34" charset="0"/>
            </a:endParaRPr>
          </a:p>
        </p:txBody>
      </p:sp>
      <p:cxnSp>
        <p:nvCxnSpPr>
          <p:cNvPr id="26" name="Straight Arrow Connector 25">
            <a:extLst>
              <a:ext uri="{FF2B5EF4-FFF2-40B4-BE49-F238E27FC236}">
                <a16:creationId xmlns:a16="http://schemas.microsoft.com/office/drawing/2014/main" id="{FB2A06F0-96ED-780F-8A6A-DC6C10992CEF}"/>
              </a:ext>
            </a:extLst>
          </p:cNvPr>
          <p:cNvCxnSpPr>
            <a:cxnSpLocks/>
          </p:cNvCxnSpPr>
          <p:nvPr/>
        </p:nvCxnSpPr>
        <p:spPr>
          <a:xfrm flipV="1">
            <a:off x="28422566" y="4558261"/>
            <a:ext cx="17521" cy="24372987"/>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AA98090-1CE0-1D0C-AE3B-6337ACB512A2}"/>
              </a:ext>
            </a:extLst>
          </p:cNvPr>
          <p:cNvSpPr txBox="1"/>
          <p:nvPr/>
        </p:nvSpPr>
        <p:spPr>
          <a:xfrm rot="5400000">
            <a:off x="26340582" y="16310918"/>
            <a:ext cx="4811740"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≈72cm</a:t>
            </a:r>
            <a:endParaRPr lang="en-GB" sz="2400" i="1" dirty="0">
              <a:solidFill>
                <a:srgbClr val="FF4F4F"/>
              </a:solidFill>
              <a:latin typeface="Roag Light" panose="020B0404040502030203" pitchFamily="34" charset="0"/>
            </a:endParaRPr>
          </a:p>
        </p:txBody>
      </p:sp>
      <p:cxnSp>
        <p:nvCxnSpPr>
          <p:cNvPr id="32" name="Straight Arrow Connector 31">
            <a:extLst>
              <a:ext uri="{FF2B5EF4-FFF2-40B4-BE49-F238E27FC236}">
                <a16:creationId xmlns:a16="http://schemas.microsoft.com/office/drawing/2014/main" id="{F650B3B5-7B63-81E9-3648-D2608B999068}"/>
              </a:ext>
            </a:extLst>
          </p:cNvPr>
          <p:cNvCxnSpPr>
            <a:cxnSpLocks/>
          </p:cNvCxnSpPr>
          <p:nvPr/>
        </p:nvCxnSpPr>
        <p:spPr>
          <a:xfrm>
            <a:off x="41987761" y="27972127"/>
            <a:ext cx="4811739" cy="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88DBC0F4-9A03-89BC-44E4-BD171ACFB294}"/>
              </a:ext>
            </a:extLst>
          </p:cNvPr>
          <p:cNvSpPr txBox="1"/>
          <p:nvPr/>
        </p:nvSpPr>
        <p:spPr>
          <a:xfrm>
            <a:off x="42252899" y="26640238"/>
            <a:ext cx="4546601" cy="1200329"/>
          </a:xfrm>
          <a:prstGeom prst="rect">
            <a:avLst/>
          </a:prstGeom>
          <a:noFill/>
        </p:spPr>
        <p:txBody>
          <a:bodyPr wrap="square" rtlCol="0">
            <a:spAutoFit/>
          </a:bodyPr>
          <a:lstStyle/>
          <a:p>
            <a:pPr algn="ctr"/>
            <a:r>
              <a:rPr lang="en-US" sz="3600" dirty="0">
                <a:solidFill>
                  <a:srgbClr val="FF7575"/>
                </a:solidFill>
                <a:latin typeface="Roag Light" panose="020B0404040502030203" pitchFamily="34" charset="0"/>
              </a:rPr>
              <a:t>Player 2 Foundation Pile Boundary</a:t>
            </a:r>
            <a:endParaRPr lang="en-GB" sz="3600" i="1" dirty="0">
              <a:solidFill>
                <a:srgbClr val="FF7575"/>
              </a:solidFill>
              <a:latin typeface="Roag Light" panose="020B0404040502030203" pitchFamily="34" charset="0"/>
            </a:endParaRPr>
          </a:p>
        </p:txBody>
      </p:sp>
      <p:cxnSp>
        <p:nvCxnSpPr>
          <p:cNvPr id="34" name="Straight Arrow Connector 33">
            <a:extLst>
              <a:ext uri="{FF2B5EF4-FFF2-40B4-BE49-F238E27FC236}">
                <a16:creationId xmlns:a16="http://schemas.microsoft.com/office/drawing/2014/main" id="{2AAC85DA-CD3C-1597-DEEC-B92DFD97AEA8}"/>
              </a:ext>
            </a:extLst>
          </p:cNvPr>
          <p:cNvCxnSpPr>
            <a:cxnSpLocks/>
          </p:cNvCxnSpPr>
          <p:nvPr/>
        </p:nvCxnSpPr>
        <p:spPr>
          <a:xfrm>
            <a:off x="40995599" y="29172300"/>
            <a:ext cx="5803901" cy="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EBA86D55-A66B-BCC0-AB9F-6930991E73BD}"/>
              </a:ext>
            </a:extLst>
          </p:cNvPr>
          <p:cNvSpPr txBox="1"/>
          <p:nvPr/>
        </p:nvSpPr>
        <p:spPr>
          <a:xfrm>
            <a:off x="41987761" y="29807287"/>
            <a:ext cx="4546601" cy="1200329"/>
          </a:xfrm>
          <a:prstGeom prst="rect">
            <a:avLst/>
          </a:prstGeom>
          <a:noFill/>
        </p:spPr>
        <p:txBody>
          <a:bodyPr wrap="square" rtlCol="0">
            <a:spAutoFit/>
          </a:bodyPr>
          <a:lstStyle/>
          <a:p>
            <a:pPr algn="ctr"/>
            <a:r>
              <a:rPr lang="en-US" sz="3600" dirty="0">
                <a:solidFill>
                  <a:srgbClr val="FF7575"/>
                </a:solidFill>
                <a:latin typeface="Roag Light" panose="020B0404040502030203" pitchFamily="34" charset="0"/>
              </a:rPr>
              <a:t>Player 2 Foundation Pile Mat</a:t>
            </a:r>
            <a:endParaRPr lang="en-GB" sz="3600" i="1" dirty="0">
              <a:solidFill>
                <a:srgbClr val="FF7575"/>
              </a:solidFill>
              <a:latin typeface="Roag Light" panose="020B0404040502030203" pitchFamily="34" charset="0"/>
            </a:endParaRPr>
          </a:p>
        </p:txBody>
      </p:sp>
      <p:sp>
        <p:nvSpPr>
          <p:cNvPr id="36" name="TextBox 35">
            <a:extLst>
              <a:ext uri="{FF2B5EF4-FFF2-40B4-BE49-F238E27FC236}">
                <a16:creationId xmlns:a16="http://schemas.microsoft.com/office/drawing/2014/main" id="{0033F115-FAF4-7EDC-EACA-7E6D4FFE14AF}"/>
              </a:ext>
            </a:extLst>
          </p:cNvPr>
          <p:cNvSpPr txBox="1"/>
          <p:nvPr/>
        </p:nvSpPr>
        <p:spPr>
          <a:xfrm>
            <a:off x="40988660" y="29277434"/>
            <a:ext cx="5803902"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≈30cm</a:t>
            </a:r>
            <a:endParaRPr lang="en-GB" sz="2400" i="1" dirty="0">
              <a:solidFill>
                <a:srgbClr val="FF4F4F"/>
              </a:solidFill>
              <a:latin typeface="Roag Light" panose="020B0404040502030203" pitchFamily="34" charset="0"/>
            </a:endParaRPr>
          </a:p>
        </p:txBody>
      </p:sp>
      <p:sp>
        <p:nvSpPr>
          <p:cNvPr id="37" name="TextBox 36">
            <a:extLst>
              <a:ext uri="{FF2B5EF4-FFF2-40B4-BE49-F238E27FC236}">
                <a16:creationId xmlns:a16="http://schemas.microsoft.com/office/drawing/2014/main" id="{D416ACDD-E017-9E3C-CC59-6FBA32CF5C28}"/>
              </a:ext>
            </a:extLst>
          </p:cNvPr>
          <p:cNvSpPr txBox="1"/>
          <p:nvPr/>
        </p:nvSpPr>
        <p:spPr>
          <a:xfrm>
            <a:off x="41987824" y="28075649"/>
            <a:ext cx="4811740"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≈25cm</a:t>
            </a:r>
            <a:endParaRPr lang="en-GB" sz="2400" i="1" dirty="0">
              <a:solidFill>
                <a:srgbClr val="FF4F4F"/>
              </a:solidFill>
              <a:latin typeface="Roag Light" panose="020B0404040502030203" pitchFamily="34" charset="0"/>
            </a:endParaRPr>
          </a:p>
        </p:txBody>
      </p:sp>
      <p:cxnSp>
        <p:nvCxnSpPr>
          <p:cNvPr id="38" name="Straight Arrow Connector 37">
            <a:extLst>
              <a:ext uri="{FF2B5EF4-FFF2-40B4-BE49-F238E27FC236}">
                <a16:creationId xmlns:a16="http://schemas.microsoft.com/office/drawing/2014/main" id="{25950135-4837-A96B-BBAB-D6EAAF5E7C13}"/>
              </a:ext>
            </a:extLst>
          </p:cNvPr>
          <p:cNvCxnSpPr>
            <a:cxnSpLocks/>
          </p:cNvCxnSpPr>
          <p:nvPr/>
        </p:nvCxnSpPr>
        <p:spPr>
          <a:xfrm flipV="1">
            <a:off x="41726316" y="4309713"/>
            <a:ext cx="17521" cy="24372987"/>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0359CDED-72EF-BCC2-58B4-D23BF5D56FFC}"/>
              </a:ext>
            </a:extLst>
          </p:cNvPr>
          <p:cNvSpPr txBox="1"/>
          <p:nvPr/>
        </p:nvSpPr>
        <p:spPr>
          <a:xfrm rot="16200000">
            <a:off x="39053484" y="16265374"/>
            <a:ext cx="4811740"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≈72cm</a:t>
            </a:r>
            <a:endParaRPr lang="en-GB" sz="2400" i="1" dirty="0">
              <a:solidFill>
                <a:srgbClr val="FF4F4F"/>
              </a:solidFill>
              <a:latin typeface="Roag Light" panose="020B0404040502030203" pitchFamily="34" charset="0"/>
            </a:endParaRPr>
          </a:p>
        </p:txBody>
      </p:sp>
      <p:cxnSp>
        <p:nvCxnSpPr>
          <p:cNvPr id="40" name="Straight Arrow Connector 39">
            <a:extLst>
              <a:ext uri="{FF2B5EF4-FFF2-40B4-BE49-F238E27FC236}">
                <a16:creationId xmlns:a16="http://schemas.microsoft.com/office/drawing/2014/main" id="{F7E92F75-C6FF-4D6A-D593-6C6C6755E5F9}"/>
              </a:ext>
            </a:extLst>
          </p:cNvPr>
          <p:cNvCxnSpPr>
            <a:cxnSpLocks/>
          </p:cNvCxnSpPr>
          <p:nvPr/>
        </p:nvCxnSpPr>
        <p:spPr>
          <a:xfrm>
            <a:off x="32926947" y="6833283"/>
            <a:ext cx="4312508" cy="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C57F8968-ECB4-0FE0-8546-C76FCB5160D1}"/>
              </a:ext>
            </a:extLst>
          </p:cNvPr>
          <p:cNvSpPr txBox="1"/>
          <p:nvPr/>
        </p:nvSpPr>
        <p:spPr>
          <a:xfrm>
            <a:off x="33215286" y="7248069"/>
            <a:ext cx="3735831" cy="1077218"/>
          </a:xfrm>
          <a:prstGeom prst="rect">
            <a:avLst/>
          </a:prstGeom>
          <a:noFill/>
        </p:spPr>
        <p:txBody>
          <a:bodyPr wrap="square" rtlCol="0">
            <a:spAutoFit/>
          </a:bodyPr>
          <a:lstStyle/>
          <a:p>
            <a:pPr algn="ctr"/>
            <a:r>
              <a:rPr lang="en-US" sz="3200" dirty="0">
                <a:solidFill>
                  <a:srgbClr val="FF7575"/>
                </a:solidFill>
                <a:latin typeface="Roag Light" panose="020B0404040502030203" pitchFamily="34" charset="0"/>
              </a:rPr>
              <a:t>Player 2 Draw Deck Boundary</a:t>
            </a:r>
            <a:endParaRPr lang="en-GB" sz="3200" i="1" dirty="0">
              <a:solidFill>
                <a:srgbClr val="FF7575"/>
              </a:solidFill>
              <a:latin typeface="Roag Light" panose="020B0404040502030203" pitchFamily="34" charset="0"/>
            </a:endParaRPr>
          </a:p>
        </p:txBody>
      </p:sp>
      <p:sp>
        <p:nvSpPr>
          <p:cNvPr id="44" name="TextBox 43">
            <a:extLst>
              <a:ext uri="{FF2B5EF4-FFF2-40B4-BE49-F238E27FC236}">
                <a16:creationId xmlns:a16="http://schemas.microsoft.com/office/drawing/2014/main" id="{927A4AA6-0210-FB50-B8F8-E9CC7085D77E}"/>
              </a:ext>
            </a:extLst>
          </p:cNvPr>
          <p:cNvSpPr txBox="1"/>
          <p:nvPr/>
        </p:nvSpPr>
        <p:spPr>
          <a:xfrm>
            <a:off x="32969166" y="6288667"/>
            <a:ext cx="4294988"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≈15cm</a:t>
            </a:r>
            <a:endParaRPr lang="en-GB" sz="2400" i="1" dirty="0">
              <a:solidFill>
                <a:srgbClr val="FF4F4F"/>
              </a:solidFill>
              <a:latin typeface="Roag Light" panose="020B0404040502030203" pitchFamily="34" charset="0"/>
            </a:endParaRPr>
          </a:p>
        </p:txBody>
      </p:sp>
      <p:cxnSp>
        <p:nvCxnSpPr>
          <p:cNvPr id="45" name="Straight Arrow Connector 44">
            <a:extLst>
              <a:ext uri="{FF2B5EF4-FFF2-40B4-BE49-F238E27FC236}">
                <a16:creationId xmlns:a16="http://schemas.microsoft.com/office/drawing/2014/main" id="{7A4D4CA8-E1F3-A910-5281-83E0281E0AB4}"/>
              </a:ext>
            </a:extLst>
          </p:cNvPr>
          <p:cNvCxnSpPr>
            <a:cxnSpLocks/>
          </p:cNvCxnSpPr>
          <p:nvPr/>
        </p:nvCxnSpPr>
        <p:spPr>
          <a:xfrm>
            <a:off x="32926947" y="26250217"/>
            <a:ext cx="4312508" cy="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DAA3031A-E581-1753-44A6-4F31A29A3325}"/>
              </a:ext>
            </a:extLst>
          </p:cNvPr>
          <p:cNvSpPr txBox="1"/>
          <p:nvPr/>
        </p:nvSpPr>
        <p:spPr>
          <a:xfrm>
            <a:off x="32948277" y="26274931"/>
            <a:ext cx="4294988"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≈15cm</a:t>
            </a:r>
            <a:endParaRPr lang="en-GB" sz="2400" i="1" dirty="0">
              <a:solidFill>
                <a:srgbClr val="FF4F4F"/>
              </a:solidFill>
              <a:latin typeface="Roag Light" panose="020B0404040502030203" pitchFamily="34" charset="0"/>
            </a:endParaRPr>
          </a:p>
        </p:txBody>
      </p:sp>
      <p:sp>
        <p:nvSpPr>
          <p:cNvPr id="47" name="TextBox 46">
            <a:extLst>
              <a:ext uri="{FF2B5EF4-FFF2-40B4-BE49-F238E27FC236}">
                <a16:creationId xmlns:a16="http://schemas.microsoft.com/office/drawing/2014/main" id="{A0F9ACB1-DF55-6B44-4A5C-940A9309AB13}"/>
              </a:ext>
            </a:extLst>
          </p:cNvPr>
          <p:cNvSpPr txBox="1"/>
          <p:nvPr/>
        </p:nvSpPr>
        <p:spPr>
          <a:xfrm>
            <a:off x="33240532" y="24791283"/>
            <a:ext cx="3735831" cy="1077218"/>
          </a:xfrm>
          <a:prstGeom prst="rect">
            <a:avLst/>
          </a:prstGeom>
          <a:noFill/>
        </p:spPr>
        <p:txBody>
          <a:bodyPr wrap="square" rtlCol="0">
            <a:spAutoFit/>
          </a:bodyPr>
          <a:lstStyle/>
          <a:p>
            <a:pPr algn="ctr"/>
            <a:r>
              <a:rPr lang="en-US" sz="3200" dirty="0">
                <a:solidFill>
                  <a:srgbClr val="FF7575"/>
                </a:solidFill>
                <a:latin typeface="Roag Light" panose="020B0404040502030203" pitchFamily="34" charset="0"/>
              </a:rPr>
              <a:t>Player 1 Draw Deck Boundary</a:t>
            </a:r>
            <a:endParaRPr lang="en-GB" sz="3200" i="1" dirty="0">
              <a:solidFill>
                <a:srgbClr val="FF7575"/>
              </a:solidFill>
              <a:latin typeface="Roag Light" panose="020B0404040502030203" pitchFamily="34" charset="0"/>
            </a:endParaRPr>
          </a:p>
        </p:txBody>
      </p:sp>
      <p:cxnSp>
        <p:nvCxnSpPr>
          <p:cNvPr id="48" name="Straight Arrow Connector 47">
            <a:extLst>
              <a:ext uri="{FF2B5EF4-FFF2-40B4-BE49-F238E27FC236}">
                <a16:creationId xmlns:a16="http://schemas.microsoft.com/office/drawing/2014/main" id="{D4B520D6-891F-1DEF-B3DF-161D94D9D79F}"/>
              </a:ext>
            </a:extLst>
          </p:cNvPr>
          <p:cNvCxnSpPr>
            <a:cxnSpLocks/>
          </p:cNvCxnSpPr>
          <p:nvPr/>
        </p:nvCxnSpPr>
        <p:spPr>
          <a:xfrm flipV="1">
            <a:off x="31460300" y="11108724"/>
            <a:ext cx="0" cy="10799806"/>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21773DF-782B-BD1D-A157-6992C037F11A}"/>
              </a:ext>
            </a:extLst>
          </p:cNvPr>
          <p:cNvSpPr txBox="1"/>
          <p:nvPr/>
        </p:nvSpPr>
        <p:spPr>
          <a:xfrm rot="16200000">
            <a:off x="28776200" y="16310918"/>
            <a:ext cx="4811740"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≈33cm</a:t>
            </a:r>
            <a:endParaRPr lang="en-GB" sz="2400" i="1" dirty="0">
              <a:solidFill>
                <a:srgbClr val="FF4F4F"/>
              </a:solidFill>
              <a:latin typeface="Roag Light" panose="020B0404040502030203" pitchFamily="34" charset="0"/>
            </a:endParaRPr>
          </a:p>
        </p:txBody>
      </p:sp>
      <p:cxnSp>
        <p:nvCxnSpPr>
          <p:cNvPr id="53" name="Straight Arrow Connector 52">
            <a:extLst>
              <a:ext uri="{FF2B5EF4-FFF2-40B4-BE49-F238E27FC236}">
                <a16:creationId xmlns:a16="http://schemas.microsoft.com/office/drawing/2014/main" id="{FE8A24CB-46FD-B053-0E48-F6DD3CCBC338}"/>
              </a:ext>
            </a:extLst>
          </p:cNvPr>
          <p:cNvCxnSpPr>
            <a:cxnSpLocks/>
          </p:cNvCxnSpPr>
          <p:nvPr/>
        </p:nvCxnSpPr>
        <p:spPr>
          <a:xfrm flipV="1">
            <a:off x="32832213" y="22464584"/>
            <a:ext cx="0" cy="3810347"/>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D59B293E-2CCF-BA92-7698-322F2FB7EA0D}"/>
              </a:ext>
            </a:extLst>
          </p:cNvPr>
          <p:cNvSpPr txBox="1"/>
          <p:nvPr/>
        </p:nvSpPr>
        <p:spPr>
          <a:xfrm rot="16200000">
            <a:off x="30598749" y="24126568"/>
            <a:ext cx="3785633"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≈12cm</a:t>
            </a:r>
            <a:endParaRPr lang="en-GB" sz="2400" i="1" dirty="0">
              <a:solidFill>
                <a:srgbClr val="FF4F4F"/>
              </a:solidFill>
              <a:latin typeface="Roag Light" panose="020B0404040502030203" pitchFamily="34" charset="0"/>
            </a:endParaRPr>
          </a:p>
        </p:txBody>
      </p:sp>
      <p:cxnSp>
        <p:nvCxnSpPr>
          <p:cNvPr id="57" name="Straight Arrow Connector 56">
            <a:extLst>
              <a:ext uri="{FF2B5EF4-FFF2-40B4-BE49-F238E27FC236}">
                <a16:creationId xmlns:a16="http://schemas.microsoft.com/office/drawing/2014/main" id="{13BED028-9998-B296-F975-19D42E49BCD4}"/>
              </a:ext>
            </a:extLst>
          </p:cNvPr>
          <p:cNvCxnSpPr>
            <a:cxnSpLocks/>
          </p:cNvCxnSpPr>
          <p:nvPr/>
        </p:nvCxnSpPr>
        <p:spPr>
          <a:xfrm flipV="1">
            <a:off x="32820167" y="6833283"/>
            <a:ext cx="0" cy="3810347"/>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F0953044-60BB-7840-786D-70DD2385253C}"/>
              </a:ext>
            </a:extLst>
          </p:cNvPr>
          <p:cNvSpPr txBox="1"/>
          <p:nvPr/>
        </p:nvSpPr>
        <p:spPr>
          <a:xfrm rot="16200000">
            <a:off x="30586703" y="8495267"/>
            <a:ext cx="3785633"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≈12cm</a:t>
            </a:r>
            <a:endParaRPr lang="en-GB" sz="2400" i="1" dirty="0">
              <a:solidFill>
                <a:srgbClr val="FF4F4F"/>
              </a:solidFill>
              <a:latin typeface="Roag Light" panose="020B0404040502030203" pitchFamily="34" charset="0"/>
            </a:endParaRPr>
          </a:p>
        </p:txBody>
      </p:sp>
      <p:cxnSp>
        <p:nvCxnSpPr>
          <p:cNvPr id="59" name="Straight Arrow Connector 58">
            <a:extLst>
              <a:ext uri="{FF2B5EF4-FFF2-40B4-BE49-F238E27FC236}">
                <a16:creationId xmlns:a16="http://schemas.microsoft.com/office/drawing/2014/main" id="{49610026-6133-8663-2A5E-53AE6040B713}"/>
              </a:ext>
            </a:extLst>
          </p:cNvPr>
          <p:cNvCxnSpPr>
            <a:cxnSpLocks/>
          </p:cNvCxnSpPr>
          <p:nvPr/>
        </p:nvCxnSpPr>
        <p:spPr>
          <a:xfrm flipH="1" flipV="1">
            <a:off x="29382499" y="3416968"/>
            <a:ext cx="23873" cy="26322131"/>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E6E03C59-EF22-A37C-8628-C64D14894187}"/>
              </a:ext>
            </a:extLst>
          </p:cNvPr>
          <p:cNvSpPr txBox="1"/>
          <p:nvPr/>
        </p:nvSpPr>
        <p:spPr>
          <a:xfrm rot="5400000">
            <a:off x="27261444" y="16310918"/>
            <a:ext cx="4811740"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≈80cm</a:t>
            </a:r>
            <a:endParaRPr lang="en-GB" sz="2400" i="1" dirty="0">
              <a:solidFill>
                <a:srgbClr val="FF4F4F"/>
              </a:solidFill>
              <a:latin typeface="Roag Light" panose="020B0404040502030203" pitchFamily="34" charset="0"/>
            </a:endParaRPr>
          </a:p>
        </p:txBody>
      </p:sp>
      <p:cxnSp>
        <p:nvCxnSpPr>
          <p:cNvPr id="65" name="Straight Arrow Connector 64">
            <a:extLst>
              <a:ext uri="{FF2B5EF4-FFF2-40B4-BE49-F238E27FC236}">
                <a16:creationId xmlns:a16="http://schemas.microsoft.com/office/drawing/2014/main" id="{E4757F65-1B07-7B80-2967-5D9891B8B0D9}"/>
              </a:ext>
            </a:extLst>
          </p:cNvPr>
          <p:cNvCxnSpPr>
            <a:cxnSpLocks/>
          </p:cNvCxnSpPr>
          <p:nvPr/>
        </p:nvCxnSpPr>
        <p:spPr>
          <a:xfrm rot="10800000" flipH="1" flipV="1">
            <a:off x="40871505" y="3380685"/>
            <a:ext cx="23873" cy="26322131"/>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3FF8F5BF-B683-42A1-E7AF-278F31C2D754}"/>
              </a:ext>
            </a:extLst>
          </p:cNvPr>
          <p:cNvSpPr txBox="1"/>
          <p:nvPr/>
        </p:nvSpPr>
        <p:spPr>
          <a:xfrm rot="16200000">
            <a:off x="38132492" y="16310918"/>
            <a:ext cx="4811740"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≈80cm</a:t>
            </a:r>
            <a:endParaRPr lang="en-GB" sz="2400" i="1" dirty="0">
              <a:solidFill>
                <a:srgbClr val="FF4F4F"/>
              </a:solidFill>
              <a:latin typeface="Roag Light" panose="020B0404040502030203" pitchFamily="34" charset="0"/>
            </a:endParaRPr>
          </a:p>
        </p:txBody>
      </p:sp>
      <p:cxnSp>
        <p:nvCxnSpPr>
          <p:cNvPr id="68" name="Straight Arrow Connector 67">
            <a:extLst>
              <a:ext uri="{FF2B5EF4-FFF2-40B4-BE49-F238E27FC236}">
                <a16:creationId xmlns:a16="http://schemas.microsoft.com/office/drawing/2014/main" id="{7418E373-D1F2-1519-02B6-89B99C93672C}"/>
              </a:ext>
            </a:extLst>
          </p:cNvPr>
          <p:cNvCxnSpPr>
            <a:cxnSpLocks/>
          </p:cNvCxnSpPr>
          <p:nvPr/>
        </p:nvCxnSpPr>
        <p:spPr>
          <a:xfrm>
            <a:off x="31661534" y="11940720"/>
            <a:ext cx="6910251" cy="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4360B8F7-EC66-DC08-1B9C-E13AFF562326}"/>
              </a:ext>
            </a:extLst>
          </p:cNvPr>
          <p:cNvSpPr txBox="1"/>
          <p:nvPr/>
        </p:nvSpPr>
        <p:spPr>
          <a:xfrm>
            <a:off x="32960953" y="11436818"/>
            <a:ext cx="4294988"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≈21cm</a:t>
            </a:r>
            <a:endParaRPr lang="en-GB" sz="2400" i="1" dirty="0">
              <a:solidFill>
                <a:srgbClr val="FF4F4F"/>
              </a:solidFill>
              <a:latin typeface="Roag Light" panose="020B0404040502030203" pitchFamily="34" charset="0"/>
            </a:endParaRPr>
          </a:p>
        </p:txBody>
      </p:sp>
      <p:sp>
        <p:nvSpPr>
          <p:cNvPr id="73" name="TextBox 72">
            <a:extLst>
              <a:ext uri="{FF2B5EF4-FFF2-40B4-BE49-F238E27FC236}">
                <a16:creationId xmlns:a16="http://schemas.microsoft.com/office/drawing/2014/main" id="{F9AD92AC-C18C-4CC4-D64F-C5897D970F74}"/>
              </a:ext>
            </a:extLst>
          </p:cNvPr>
          <p:cNvSpPr txBox="1"/>
          <p:nvPr/>
        </p:nvSpPr>
        <p:spPr>
          <a:xfrm>
            <a:off x="33248743" y="12181347"/>
            <a:ext cx="3735831" cy="1077218"/>
          </a:xfrm>
          <a:prstGeom prst="rect">
            <a:avLst/>
          </a:prstGeom>
          <a:noFill/>
        </p:spPr>
        <p:txBody>
          <a:bodyPr wrap="square" rtlCol="0">
            <a:spAutoFit/>
          </a:bodyPr>
          <a:lstStyle/>
          <a:p>
            <a:pPr algn="ctr"/>
            <a:r>
              <a:rPr lang="en-US" sz="3200" dirty="0">
                <a:solidFill>
                  <a:srgbClr val="FF7575"/>
                </a:solidFill>
                <a:latin typeface="Roag Light" panose="020B0404040502030203" pitchFamily="34" charset="0"/>
              </a:rPr>
              <a:t>Player 2 Center Pile</a:t>
            </a:r>
          </a:p>
          <a:p>
            <a:pPr algn="ctr"/>
            <a:r>
              <a:rPr lang="en-US" sz="3200" dirty="0">
                <a:solidFill>
                  <a:srgbClr val="FF7575"/>
                </a:solidFill>
                <a:latin typeface="Roag Light" panose="020B0404040502030203" pitchFamily="34" charset="0"/>
              </a:rPr>
              <a:t>Boundary</a:t>
            </a:r>
            <a:endParaRPr lang="en-GB" sz="3200" dirty="0">
              <a:solidFill>
                <a:srgbClr val="FF7575"/>
              </a:solidFill>
              <a:latin typeface="Roag Light" panose="020B0404040502030203" pitchFamily="34" charset="0"/>
            </a:endParaRPr>
          </a:p>
        </p:txBody>
      </p:sp>
      <p:sp>
        <p:nvSpPr>
          <p:cNvPr id="74" name="TextBox 73">
            <a:extLst>
              <a:ext uri="{FF2B5EF4-FFF2-40B4-BE49-F238E27FC236}">
                <a16:creationId xmlns:a16="http://schemas.microsoft.com/office/drawing/2014/main" id="{39FECFC0-4720-6D21-4B33-BE28ADE24A4C}"/>
              </a:ext>
            </a:extLst>
          </p:cNvPr>
          <p:cNvSpPr txBox="1"/>
          <p:nvPr/>
        </p:nvSpPr>
        <p:spPr>
          <a:xfrm>
            <a:off x="33224435" y="20489060"/>
            <a:ext cx="3735831" cy="1077218"/>
          </a:xfrm>
          <a:prstGeom prst="rect">
            <a:avLst/>
          </a:prstGeom>
          <a:noFill/>
        </p:spPr>
        <p:txBody>
          <a:bodyPr wrap="square" rtlCol="0">
            <a:spAutoFit/>
          </a:bodyPr>
          <a:lstStyle/>
          <a:p>
            <a:pPr algn="ctr"/>
            <a:r>
              <a:rPr lang="en-US" sz="3200" dirty="0">
                <a:solidFill>
                  <a:srgbClr val="FF7575"/>
                </a:solidFill>
                <a:latin typeface="Roag Light" panose="020B0404040502030203" pitchFamily="34" charset="0"/>
              </a:rPr>
              <a:t>Player 1 Center Pile</a:t>
            </a:r>
          </a:p>
          <a:p>
            <a:pPr algn="ctr"/>
            <a:r>
              <a:rPr lang="en-US" sz="3200" dirty="0">
                <a:solidFill>
                  <a:srgbClr val="FF7575"/>
                </a:solidFill>
                <a:latin typeface="Roag Light" panose="020B0404040502030203" pitchFamily="34" charset="0"/>
              </a:rPr>
              <a:t>Boundary</a:t>
            </a:r>
            <a:endParaRPr lang="en-GB" sz="3200" dirty="0">
              <a:solidFill>
                <a:srgbClr val="FF7575"/>
              </a:solidFill>
              <a:latin typeface="Roag Light" panose="020B0404040502030203" pitchFamily="34" charset="0"/>
            </a:endParaRPr>
          </a:p>
        </p:txBody>
      </p:sp>
      <p:cxnSp>
        <p:nvCxnSpPr>
          <p:cNvPr id="75" name="Straight Arrow Connector 74">
            <a:extLst>
              <a:ext uri="{FF2B5EF4-FFF2-40B4-BE49-F238E27FC236}">
                <a16:creationId xmlns:a16="http://schemas.microsoft.com/office/drawing/2014/main" id="{20DE3FF9-F138-A3D3-CDE7-0D5FA785F3EE}"/>
              </a:ext>
            </a:extLst>
          </p:cNvPr>
          <p:cNvCxnSpPr>
            <a:cxnSpLocks/>
          </p:cNvCxnSpPr>
          <p:nvPr/>
        </p:nvCxnSpPr>
        <p:spPr>
          <a:xfrm flipH="1" flipV="1">
            <a:off x="30710287" y="5875003"/>
            <a:ext cx="22435" cy="2147862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DC079ED2-D3D0-4913-4AEB-EFEEF231C5A6}"/>
              </a:ext>
            </a:extLst>
          </p:cNvPr>
          <p:cNvCxnSpPr>
            <a:cxnSpLocks/>
          </p:cNvCxnSpPr>
          <p:nvPr/>
        </p:nvCxnSpPr>
        <p:spPr>
          <a:xfrm>
            <a:off x="30951237" y="5638103"/>
            <a:ext cx="8302649" cy="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89157FEE-1E72-FF0C-52C7-FDD3676E3056}"/>
              </a:ext>
            </a:extLst>
          </p:cNvPr>
          <p:cNvSpPr txBox="1"/>
          <p:nvPr/>
        </p:nvSpPr>
        <p:spPr>
          <a:xfrm>
            <a:off x="32909882" y="4571602"/>
            <a:ext cx="4546601" cy="646331"/>
          </a:xfrm>
          <a:prstGeom prst="rect">
            <a:avLst/>
          </a:prstGeom>
          <a:noFill/>
        </p:spPr>
        <p:txBody>
          <a:bodyPr wrap="square" rtlCol="0">
            <a:spAutoFit/>
          </a:bodyPr>
          <a:lstStyle/>
          <a:p>
            <a:pPr algn="ctr"/>
            <a:r>
              <a:rPr lang="en-US" sz="3600" dirty="0">
                <a:solidFill>
                  <a:srgbClr val="FF7575"/>
                </a:solidFill>
                <a:latin typeface="Roag Light" panose="020B0404040502030203" pitchFamily="34" charset="0"/>
              </a:rPr>
              <a:t>Center Pile Mat</a:t>
            </a:r>
            <a:endParaRPr lang="en-GB" sz="3600" i="1" dirty="0">
              <a:solidFill>
                <a:srgbClr val="FF7575"/>
              </a:solidFill>
              <a:latin typeface="Roag Light" panose="020B0404040502030203" pitchFamily="34" charset="0"/>
            </a:endParaRPr>
          </a:p>
        </p:txBody>
      </p:sp>
      <p:sp>
        <p:nvSpPr>
          <p:cNvPr id="80" name="TextBox 79">
            <a:extLst>
              <a:ext uri="{FF2B5EF4-FFF2-40B4-BE49-F238E27FC236}">
                <a16:creationId xmlns:a16="http://schemas.microsoft.com/office/drawing/2014/main" id="{6D55CE8E-C833-9CEC-39A0-FE19C35B1671}"/>
              </a:ext>
            </a:extLst>
          </p:cNvPr>
          <p:cNvSpPr txBox="1"/>
          <p:nvPr/>
        </p:nvSpPr>
        <p:spPr>
          <a:xfrm>
            <a:off x="32281231" y="5151070"/>
            <a:ext cx="5803902"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≈28cm</a:t>
            </a:r>
            <a:endParaRPr lang="en-GB" sz="2400" i="1" dirty="0">
              <a:solidFill>
                <a:srgbClr val="FF4F4F"/>
              </a:solidFill>
              <a:latin typeface="Roag Light" panose="020B0404040502030203" pitchFamily="34" charset="0"/>
            </a:endParaRPr>
          </a:p>
        </p:txBody>
      </p:sp>
      <p:sp>
        <p:nvSpPr>
          <p:cNvPr id="83" name="TextBox 82">
            <a:extLst>
              <a:ext uri="{FF2B5EF4-FFF2-40B4-BE49-F238E27FC236}">
                <a16:creationId xmlns:a16="http://schemas.microsoft.com/office/drawing/2014/main" id="{605A1EFC-DEC6-82C4-7796-573C751B9834}"/>
              </a:ext>
            </a:extLst>
          </p:cNvPr>
          <p:cNvSpPr txBox="1"/>
          <p:nvPr/>
        </p:nvSpPr>
        <p:spPr>
          <a:xfrm rot="16200000">
            <a:off x="28060004" y="16347200"/>
            <a:ext cx="4811740" cy="461665"/>
          </a:xfrm>
          <a:prstGeom prst="rect">
            <a:avLst/>
          </a:prstGeom>
          <a:noFill/>
        </p:spPr>
        <p:txBody>
          <a:bodyPr wrap="square" rtlCol="0">
            <a:spAutoFit/>
          </a:bodyPr>
          <a:lstStyle/>
          <a:p>
            <a:pPr algn="ctr"/>
            <a:r>
              <a:rPr lang="en-US" sz="2400" dirty="0">
                <a:solidFill>
                  <a:srgbClr val="FF4F4F"/>
                </a:solidFill>
                <a:latin typeface="Roag Light" panose="020B0404040502030203" pitchFamily="34" charset="0"/>
              </a:rPr>
              <a:t>≈66cm</a:t>
            </a:r>
            <a:endParaRPr lang="en-GB" sz="2400" i="1" dirty="0">
              <a:solidFill>
                <a:srgbClr val="FF4F4F"/>
              </a:solidFill>
              <a:latin typeface="Roag Light" panose="020B0404040502030203" pitchFamily="34" charset="0"/>
            </a:endParaRPr>
          </a:p>
        </p:txBody>
      </p:sp>
    </p:spTree>
    <p:extLst>
      <p:ext uri="{BB962C8B-B14F-4D97-AF65-F5344CB8AC3E}">
        <p14:creationId xmlns:p14="http://schemas.microsoft.com/office/powerpoint/2010/main" val="383089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B1111-8E28-B130-D25B-0172087D3EA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C3527F7-D977-C2F5-D503-18B04491B9DA}"/>
              </a:ext>
            </a:extLst>
          </p:cNvPr>
          <p:cNvSpPr/>
          <p:nvPr/>
        </p:nvSpPr>
        <p:spPr>
          <a:xfrm>
            <a:off x="23399750" y="0"/>
            <a:ext cx="23399750" cy="33083500"/>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F8D19B16-479C-197C-4CEF-D14B34C5BCF3}"/>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EFD4B480-4FFA-BCE5-8BD4-400CE0EA07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9319" y="1098950"/>
            <a:ext cx="2725489" cy="1763345"/>
          </a:xfrm>
          <a:prstGeom prst="rect">
            <a:avLst/>
          </a:prstGeom>
        </p:spPr>
      </p:pic>
      <p:pic>
        <p:nvPicPr>
          <p:cNvPr id="5" name="Picture 4">
            <a:extLst>
              <a:ext uri="{FF2B5EF4-FFF2-40B4-BE49-F238E27FC236}">
                <a16:creationId xmlns:a16="http://schemas.microsoft.com/office/drawing/2014/main" id="{A0F5D8EB-96B4-5964-3887-16B1E5FD5BA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5"/>
          </a:xfrm>
          <a:prstGeom prst="rect">
            <a:avLst/>
          </a:prstGeom>
        </p:spPr>
      </p:pic>
      <p:sp>
        <p:nvSpPr>
          <p:cNvPr id="12" name="TextBox 11">
            <a:extLst>
              <a:ext uri="{FF2B5EF4-FFF2-40B4-BE49-F238E27FC236}">
                <a16:creationId xmlns:a16="http://schemas.microsoft.com/office/drawing/2014/main" id="{BA505630-69B4-EB93-B014-55BA5C0C511F}"/>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B</a:t>
            </a:r>
          </a:p>
          <a:p>
            <a:r>
              <a:rPr lang="en-US" dirty="0">
                <a:solidFill>
                  <a:srgbClr val="263D2B"/>
                </a:solidFill>
                <a:latin typeface="Roag" panose="020B0504040502030203" pitchFamily="34" charset="0"/>
              </a:rPr>
              <a:t>The Playing Area and Equipment </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EBDC71B6-D287-A394-413B-9E401B065844}"/>
              </a:ext>
            </a:extLst>
          </p:cNvPr>
          <p:cNvSpPr txBox="1"/>
          <p:nvPr/>
        </p:nvSpPr>
        <p:spPr>
          <a:xfrm>
            <a:off x="1746250" y="3720616"/>
            <a:ext cx="21399500" cy="29715827"/>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4. Central Playing Area</a:t>
            </a:r>
          </a:p>
          <a:p>
            <a:r>
              <a:rPr lang="en-US" sz="5500" dirty="0">
                <a:solidFill>
                  <a:srgbClr val="263D2B"/>
                </a:solidFill>
                <a:latin typeface="Roag Light" panose="020B0404040502030203" pitchFamily="34" charset="0"/>
              </a:rPr>
              <a:t>The Central Playing Area contains the active piles used during play.</a:t>
            </a:r>
          </a:p>
          <a:p>
            <a:r>
              <a:rPr lang="en-US" sz="5500" dirty="0">
                <a:solidFill>
                  <a:srgbClr val="263D2B"/>
                </a:solidFill>
                <a:latin typeface="Roag Light" panose="020B0404040502030203" pitchFamily="34" charset="0"/>
              </a:rPr>
              <a:t>This area may be marked using a single continuous surface and does not require multiple separate mats.</a:t>
            </a:r>
          </a:p>
          <a:p>
            <a:r>
              <a:rPr lang="en-US" sz="5500" dirty="0">
                <a:solidFill>
                  <a:srgbClr val="263D2B"/>
                </a:solidFill>
                <a:latin typeface="Roag Light" panose="020B0404040502030203" pitchFamily="34" charset="0"/>
              </a:rPr>
              <a:t>The following elements are recommended:</a:t>
            </a:r>
          </a:p>
          <a:p>
            <a:r>
              <a:rPr lang="en-US" sz="5500" dirty="0">
                <a:solidFill>
                  <a:srgbClr val="263D2B"/>
                </a:solidFill>
                <a:latin typeface="Roag Light" panose="020B0404040502030203" pitchFamily="34" charset="0"/>
              </a:rPr>
              <a:t>a</a:t>
            </a:r>
            <a:r>
              <a:rPr lang="en-US" sz="5500" dirty="0">
                <a:solidFill>
                  <a:srgbClr val="263D2B"/>
                </a:solidFill>
                <a:latin typeface="+mj-lt"/>
              </a:rPr>
              <a:t>)</a:t>
            </a:r>
            <a:r>
              <a:rPr lang="en-US" sz="5500" dirty="0">
                <a:solidFill>
                  <a:srgbClr val="263D2B"/>
                </a:solidFill>
                <a:latin typeface="Roag Light" panose="020B0404040502030203" pitchFamily="34" charset="0"/>
              </a:rPr>
              <a:t> Centre Pile Area</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A defined central boundary for active play</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Approximate reference width: 21 cm</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Horizontally divided to distinguish Player 2 and Player 1 Centre Piles</a:t>
            </a:r>
          </a:p>
          <a:p>
            <a:r>
              <a:rPr lang="en-US" sz="5500" dirty="0">
                <a:solidFill>
                  <a:srgbClr val="263D2B"/>
                </a:solidFill>
                <a:latin typeface="Roag Light" panose="020B0404040502030203" pitchFamily="34" charset="0"/>
              </a:rPr>
              <a:t>b</a:t>
            </a:r>
            <a:r>
              <a:rPr lang="en-US" sz="5500" dirty="0">
                <a:solidFill>
                  <a:srgbClr val="263D2B"/>
                </a:solidFill>
                <a:latin typeface="+mj-lt"/>
              </a:rPr>
              <a:t>)</a:t>
            </a:r>
            <a:r>
              <a:rPr lang="en-US" sz="5500" dirty="0">
                <a:solidFill>
                  <a:srgbClr val="263D2B"/>
                </a:solidFill>
                <a:latin typeface="Roag Light" panose="020B0404040502030203" pitchFamily="34" charset="0"/>
              </a:rPr>
              <a:t> Centre Pile Mat</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Positioned above the Centre Pile Area</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Approximate reference width: 28 cm</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5. Draw Deck Areas</a:t>
            </a:r>
          </a:p>
          <a:p>
            <a:r>
              <a:rPr lang="en-US" sz="5500" dirty="0">
                <a:solidFill>
                  <a:srgbClr val="263D2B"/>
                </a:solidFill>
                <a:latin typeface="Roag Light" panose="020B0404040502030203" pitchFamily="34" charset="0"/>
              </a:rPr>
              <a:t>Each player must have a designated Draw Deck Area.</a:t>
            </a:r>
          </a:p>
          <a:p>
            <a:r>
              <a:rPr lang="en-US" sz="5500" dirty="0">
                <a:solidFill>
                  <a:srgbClr val="263D2B"/>
                </a:solidFill>
                <a:latin typeface="Roag Light" panose="020B0404040502030203" pitchFamily="34" charset="0"/>
              </a:rPr>
              <a:t>These areas must be clearly separated from the Centre Pile Area.</a:t>
            </a:r>
          </a:p>
          <a:p>
            <a:r>
              <a:rPr lang="en-US" sz="5500" dirty="0">
                <a:solidFill>
                  <a:srgbClr val="263D2B"/>
                </a:solidFill>
                <a:latin typeface="Roag Light" panose="020B0404040502030203" pitchFamily="34" charset="0"/>
              </a:rPr>
              <a:t>Separate mats are optional.</a:t>
            </a:r>
          </a:p>
          <a:p>
            <a:r>
              <a:rPr lang="en-US" sz="5500" dirty="0">
                <a:solidFill>
                  <a:srgbClr val="263D2B"/>
                </a:solidFill>
                <a:latin typeface="Roag Light" panose="020B0404040502030203" pitchFamily="34" charset="0"/>
              </a:rPr>
              <a:t>Boundaries may be marked directly on the playing surface.</a:t>
            </a:r>
          </a:p>
          <a:p>
            <a:r>
              <a:rPr lang="en-US" sz="5500" dirty="0">
                <a:solidFill>
                  <a:srgbClr val="263D2B"/>
                </a:solidFill>
                <a:latin typeface="Roag Light" panose="020B0404040502030203" pitchFamily="34" charset="0"/>
              </a:rPr>
              <a:t>Reference dimensions shown in the diagram are approximately:</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Width: 15 cm</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Height: 12 cm</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6. Boundary Requirements</a:t>
            </a:r>
          </a:p>
          <a:p>
            <a:r>
              <a:rPr lang="en-US" sz="5500" dirty="0">
                <a:solidFill>
                  <a:srgbClr val="263D2B"/>
                </a:solidFill>
                <a:latin typeface="Roag Light" panose="020B0404040502030203" pitchFamily="34" charset="0"/>
              </a:rPr>
              <a:t>All boundaries must be clearly defined.</a:t>
            </a:r>
          </a:p>
          <a:p>
            <a:r>
              <a:rPr lang="en-US" sz="5500" dirty="0">
                <a:solidFill>
                  <a:srgbClr val="263D2B"/>
                </a:solidFill>
                <a:latin typeface="Roag Light" panose="020B0404040502030203" pitchFamily="34" charset="0"/>
              </a:rPr>
              <a:t>Boundary width, colour, and shape may vary.</a:t>
            </a:r>
          </a:p>
          <a:p>
            <a:r>
              <a:rPr lang="en-US" sz="5500" dirty="0">
                <a:solidFill>
                  <a:srgbClr val="263D2B"/>
                </a:solidFill>
                <a:latin typeface="Roag Light" panose="020B0404040502030203" pitchFamily="34" charset="0"/>
              </a:rPr>
              <a:t>Boundaries must not overlap in a way that causes ambiguity.</a:t>
            </a:r>
          </a:p>
          <a:p>
            <a:r>
              <a:rPr lang="en-US" sz="5500" dirty="0">
                <a:solidFill>
                  <a:srgbClr val="263D2B"/>
                </a:solidFill>
                <a:latin typeface="Roag Light" panose="020B0404040502030203" pitchFamily="34" charset="0"/>
              </a:rPr>
              <a:t>Any configuration that creates confusion, obstructs play, or interferes with slap resolution is not permitted.</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7. Compliance</a:t>
            </a:r>
          </a:p>
          <a:p>
            <a:r>
              <a:rPr lang="en-US" sz="5500" dirty="0">
                <a:solidFill>
                  <a:srgbClr val="263D2B"/>
                </a:solidFill>
                <a:latin typeface="Roag Light" panose="020B0404040502030203" pitchFamily="34" charset="0"/>
              </a:rPr>
              <a:t>Provided the Playing Area meets the principles above, variations in size, proportion, and layout are allowed.</a:t>
            </a:r>
          </a:p>
          <a:p>
            <a:r>
              <a:rPr lang="en-US" sz="5500" dirty="0">
                <a:solidFill>
                  <a:srgbClr val="263D2B"/>
                </a:solidFill>
                <a:latin typeface="Roag Light" panose="020B0404040502030203" pitchFamily="34" charset="0"/>
              </a:rPr>
              <a:t>The overriding requirement is that the game of Slaps can be played fairly, clearly, and without physical interference between players.</a:t>
            </a:r>
          </a:p>
        </p:txBody>
      </p:sp>
      <p:sp>
        <p:nvSpPr>
          <p:cNvPr id="6" name="Slide Number Placeholder 5">
            <a:extLst>
              <a:ext uri="{FF2B5EF4-FFF2-40B4-BE49-F238E27FC236}">
                <a16:creationId xmlns:a16="http://schemas.microsoft.com/office/drawing/2014/main" id="{14D873EA-97B1-FD3A-7E10-13CDF8A330CD}"/>
              </a:ext>
            </a:extLst>
          </p:cNvPr>
          <p:cNvSpPr>
            <a:spLocks noGrp="1"/>
          </p:cNvSpPr>
          <p:nvPr>
            <p:ph type="sldNum" sz="quarter" idx="12"/>
          </p:nvPr>
        </p:nvSpPr>
        <p:spPr/>
        <p:txBody>
          <a:bodyPr/>
          <a:lstStyle/>
          <a:p>
            <a:fld id="{6732928E-5997-48F8-AC23-6F94313F3A6B}" type="slidenum">
              <a:rPr lang="en-GB" smtClean="0"/>
              <a:t>11</a:t>
            </a:fld>
            <a:endParaRPr lang="en-GB" dirty="0"/>
          </a:p>
        </p:txBody>
      </p:sp>
    </p:spTree>
    <p:extLst>
      <p:ext uri="{BB962C8B-B14F-4D97-AF65-F5344CB8AC3E}">
        <p14:creationId xmlns:p14="http://schemas.microsoft.com/office/powerpoint/2010/main" val="1456846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FE27-D115-6859-BE23-F82E3DF3BE7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1716404-E17A-A110-5A73-EE13CB7F6691}"/>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CFBB8E9D-885A-3C21-63F2-BB0BCCD1231C}"/>
              </a:ext>
            </a:extLst>
          </p:cNvPr>
          <p:cNvSpPr/>
          <p:nvPr/>
        </p:nvSpPr>
        <p:spPr>
          <a:xfrm>
            <a:off x="0" y="0"/>
            <a:ext cx="23399750" cy="33083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9A18FA76-A32D-48D4-16E0-54DD9E10A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1E3DAE08-4BC2-A0B3-31AA-ACD885DADE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8" name="TextBox 7">
            <a:extLst>
              <a:ext uri="{FF2B5EF4-FFF2-40B4-BE49-F238E27FC236}">
                <a16:creationId xmlns:a16="http://schemas.microsoft.com/office/drawing/2014/main" id="{DD4F981D-B1AA-B066-3857-268E7B01E925}"/>
              </a:ext>
            </a:extLst>
          </p:cNvPr>
          <p:cNvSpPr txBox="1"/>
          <p:nvPr/>
        </p:nvSpPr>
        <p:spPr>
          <a:xfrm>
            <a:off x="25146000" y="2862296"/>
            <a:ext cx="21653500" cy="2308324"/>
          </a:xfrm>
          <a:prstGeom prst="rect">
            <a:avLst/>
          </a:prstGeom>
          <a:noFill/>
        </p:spPr>
        <p:txBody>
          <a:bodyPr wrap="square" rtlCol="0">
            <a:spAutoFit/>
          </a:bodyPr>
          <a:lstStyle/>
          <a:p>
            <a:r>
              <a:rPr lang="en-US" sz="14400" dirty="0">
                <a:solidFill>
                  <a:srgbClr val="263D2B"/>
                </a:solidFill>
                <a:latin typeface="Roag" panose="020B0504040502030203" pitchFamily="34" charset="0"/>
              </a:rPr>
              <a:t>Players and Officials</a:t>
            </a:r>
            <a:endParaRPr lang="en-GB" sz="14400" dirty="0">
              <a:solidFill>
                <a:srgbClr val="263D2B"/>
              </a:solidFill>
              <a:latin typeface="Roag" panose="020B0504040502030203" pitchFamily="34" charset="0"/>
            </a:endParaRPr>
          </a:p>
        </p:txBody>
      </p:sp>
      <p:cxnSp>
        <p:nvCxnSpPr>
          <p:cNvPr id="10" name="Straight Connector 9">
            <a:extLst>
              <a:ext uri="{FF2B5EF4-FFF2-40B4-BE49-F238E27FC236}">
                <a16:creationId xmlns:a16="http://schemas.microsoft.com/office/drawing/2014/main" id="{F6F6F504-D6ED-D2CF-767D-CFF8EB5D0C60}"/>
              </a:ext>
            </a:extLst>
          </p:cNvPr>
          <p:cNvCxnSpPr>
            <a:cxnSpLocks/>
          </p:cNvCxnSpPr>
          <p:nvPr/>
        </p:nvCxnSpPr>
        <p:spPr>
          <a:xfrm>
            <a:off x="24333200" y="3416968"/>
            <a:ext cx="0" cy="29075982"/>
          </a:xfrm>
          <a:prstGeom prst="line">
            <a:avLst/>
          </a:prstGeom>
          <a:ln>
            <a:solidFill>
              <a:srgbClr val="263D2B"/>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225DF34-561D-3FDA-A2B3-6A63E9E6863A}"/>
              </a:ext>
            </a:extLst>
          </p:cNvPr>
          <p:cNvSpPr txBox="1"/>
          <p:nvPr/>
        </p:nvSpPr>
        <p:spPr>
          <a:xfrm>
            <a:off x="25146000" y="5643652"/>
            <a:ext cx="21399500" cy="24637514"/>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C.1 The Players </a:t>
            </a:r>
          </a:p>
          <a:p>
            <a:r>
              <a:rPr lang="en-US" sz="5500" dirty="0">
                <a:solidFill>
                  <a:srgbClr val="FF7575"/>
                </a:solidFill>
                <a:latin typeface="Roag Light" panose="020B0404040502030203" pitchFamily="34" charset="0"/>
              </a:rPr>
              <a:t>C.1.1 </a:t>
            </a:r>
            <a:r>
              <a:rPr lang="en-US" sz="5500" dirty="0">
                <a:solidFill>
                  <a:srgbClr val="263D2B"/>
                </a:solidFill>
                <a:latin typeface="Roag Light" panose="020B0404040502030203" pitchFamily="34" charset="0"/>
              </a:rPr>
              <a:t>A match of SLAPS is played between two players only. </a:t>
            </a:r>
          </a:p>
          <a:p>
            <a:r>
              <a:rPr lang="en-US" sz="5500" dirty="0">
                <a:solidFill>
                  <a:srgbClr val="FF7575"/>
                </a:solidFill>
                <a:latin typeface="Roag Light" panose="020B0404040502030203" pitchFamily="34" charset="0"/>
              </a:rPr>
              <a:t>C.1.2 </a:t>
            </a:r>
            <a:r>
              <a:rPr lang="en-US" sz="5500" dirty="0">
                <a:solidFill>
                  <a:srgbClr val="263D2B"/>
                </a:solidFill>
                <a:latin typeface="Roag Light" panose="020B0404040502030203" pitchFamily="34" charset="0"/>
              </a:rPr>
              <a:t>Any modification to this format, including team play or rotational play, is not recognised as official and cannot be sanctioned. </a:t>
            </a:r>
          </a:p>
          <a:p>
            <a:r>
              <a:rPr lang="en-US" sz="5500" dirty="0">
                <a:solidFill>
                  <a:srgbClr val="FF7575"/>
                </a:solidFill>
                <a:latin typeface="Roag Light" panose="020B0404040502030203" pitchFamily="34" charset="0"/>
              </a:rPr>
              <a:t>C.1.3 </a:t>
            </a:r>
            <a:r>
              <a:rPr lang="en-US" sz="5500" dirty="0">
                <a:solidFill>
                  <a:srgbClr val="263D2B"/>
                </a:solidFill>
                <a:latin typeface="Roag Light" panose="020B0404040502030203" pitchFamily="34" charset="0"/>
              </a:rPr>
              <a:t>Both players have an equal status within the match; no player holds any special role or privilege. </a:t>
            </a:r>
          </a:p>
          <a:p>
            <a:r>
              <a:rPr lang="en-US" sz="5500" dirty="0">
                <a:solidFill>
                  <a:srgbClr val="FF7575"/>
                </a:solidFill>
                <a:latin typeface="Roag Light" panose="020B0404040502030203" pitchFamily="34" charset="0"/>
              </a:rPr>
              <a:t>C.1.4 </a:t>
            </a:r>
            <a:r>
              <a:rPr lang="en-US" sz="5500" dirty="0">
                <a:solidFill>
                  <a:srgbClr val="263D2B"/>
                </a:solidFill>
                <a:latin typeface="Roag Light" panose="020B0404040502030203" pitchFamily="34" charset="0"/>
              </a:rPr>
              <a:t>Players must: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C.1.4.1 </a:t>
            </a:r>
            <a:r>
              <a:rPr lang="en-US" sz="5500" dirty="0">
                <a:solidFill>
                  <a:srgbClr val="263D2B"/>
                </a:solidFill>
                <a:latin typeface="Roag Light" panose="020B0404040502030203" pitchFamily="34" charset="0"/>
              </a:rPr>
              <a:t>follow all Laws of SLAPS;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C.1.4.2 </a:t>
            </a:r>
            <a:r>
              <a:rPr lang="en-US" sz="5500" dirty="0">
                <a:solidFill>
                  <a:srgbClr val="263D2B"/>
                </a:solidFill>
                <a:latin typeface="Roag Light" panose="020B0404040502030203" pitchFamily="34" charset="0"/>
              </a:rPr>
              <a:t>attempt to win the match within the Laws;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C.1.4.3 </a:t>
            </a:r>
            <a:r>
              <a:rPr lang="en-US" sz="5500" dirty="0">
                <a:solidFill>
                  <a:srgbClr val="263D2B"/>
                </a:solidFill>
                <a:latin typeface="Roag Light" panose="020B0404040502030203" pitchFamily="34" charset="0"/>
              </a:rPr>
              <a:t>maintain the integrity and tempo of the game;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C.1.4.4 </a:t>
            </a:r>
            <a:r>
              <a:rPr lang="en-US" sz="5500" dirty="0">
                <a:solidFill>
                  <a:srgbClr val="263D2B"/>
                </a:solidFill>
                <a:latin typeface="Roag Light" panose="020B0404040502030203" pitchFamily="34" charset="0"/>
              </a:rPr>
              <a:t>avoid behaviour that disrupts, delays or manipulates play. </a:t>
            </a:r>
          </a:p>
          <a:p>
            <a:r>
              <a:rPr lang="en-US" sz="5500" dirty="0">
                <a:solidFill>
                  <a:srgbClr val="FF7575"/>
                </a:solidFill>
                <a:latin typeface="Roag Light" panose="020B0404040502030203" pitchFamily="34" charset="0"/>
              </a:rPr>
              <a:t>C.1.5 </a:t>
            </a:r>
            <a:r>
              <a:rPr lang="en-US" sz="5500" dirty="0">
                <a:solidFill>
                  <a:srgbClr val="263D2B"/>
                </a:solidFill>
                <a:latin typeface="Roag Light" panose="020B0404040502030203" pitchFamily="34" charset="0"/>
              </a:rPr>
              <a:t>Players may agree upon who counts the opening sequence (“1-2-3” or “3-2-1”) and whether the final command is “on 1,” “on 3,” or “on go,” prior to the start of each game. </a:t>
            </a:r>
          </a:p>
          <a:p>
            <a:r>
              <a:rPr lang="en-US" sz="5500" dirty="0">
                <a:solidFill>
                  <a:srgbClr val="FF7575"/>
                </a:solidFill>
                <a:latin typeface="Roag Light" panose="020B0404040502030203" pitchFamily="34" charset="0"/>
              </a:rPr>
              <a:t>C.1.6 </a:t>
            </a:r>
            <a:r>
              <a:rPr lang="en-US" sz="5500" dirty="0">
                <a:solidFill>
                  <a:srgbClr val="263D2B"/>
                </a:solidFill>
                <a:latin typeface="Roag Light" panose="020B0404040502030203" pitchFamily="34" charset="0"/>
              </a:rPr>
              <a:t>Both players may participate in the count, one player may count, or the referee may count if both players agree.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C.2 Player Conduct During Play</a:t>
            </a:r>
            <a:r>
              <a:rPr lang="en-US" sz="5500" dirty="0">
                <a:solidFill>
                  <a:srgbClr val="263D2B"/>
                </a:solidFill>
                <a:latin typeface="Roag Light" panose="020B0404040502030203" pitchFamily="34" charset="0"/>
              </a:rPr>
              <a:t> </a:t>
            </a:r>
          </a:p>
          <a:p>
            <a:r>
              <a:rPr lang="en-US" sz="5500" dirty="0">
                <a:solidFill>
                  <a:srgbClr val="FF7575"/>
                </a:solidFill>
                <a:latin typeface="Roag Light" panose="020B0404040502030203" pitchFamily="34" charset="0"/>
              </a:rPr>
              <a:t>C.2.1 </a:t>
            </a:r>
            <a:r>
              <a:rPr lang="en-US" sz="5500" dirty="0">
                <a:solidFill>
                  <a:srgbClr val="263D2B"/>
                </a:solidFill>
                <a:latin typeface="Roag Light" panose="020B0404040502030203" pitchFamily="34" charset="0"/>
              </a:rPr>
              <a:t>Players may rest their hands on the table provided this does not obstruct the opponent or gain unfair advantage. </a:t>
            </a:r>
          </a:p>
          <a:p>
            <a:r>
              <a:rPr lang="en-US" sz="5500" dirty="0">
                <a:solidFill>
                  <a:srgbClr val="FF7575"/>
                </a:solidFill>
                <a:latin typeface="Roag Light" panose="020B0404040502030203" pitchFamily="34" charset="0"/>
              </a:rPr>
              <a:t>C.2.2 </a:t>
            </a:r>
            <a:r>
              <a:rPr lang="en-US" sz="5500" dirty="0">
                <a:solidFill>
                  <a:srgbClr val="263D2B"/>
                </a:solidFill>
                <a:latin typeface="Roag Light" panose="020B0404040502030203" pitchFamily="34" charset="0"/>
              </a:rPr>
              <a:t>Players must not lean forward aggressively, deliberately intimidate, or interfere physically or verbally with an opponent. </a:t>
            </a:r>
          </a:p>
          <a:p>
            <a:r>
              <a:rPr lang="en-US" sz="5500" dirty="0">
                <a:solidFill>
                  <a:srgbClr val="FF7575"/>
                </a:solidFill>
                <a:latin typeface="Roag Light" panose="020B0404040502030203" pitchFamily="34" charset="0"/>
              </a:rPr>
              <a:t>C.2.3 </a:t>
            </a:r>
            <a:r>
              <a:rPr lang="en-US" sz="5500" dirty="0">
                <a:solidFill>
                  <a:srgbClr val="263D2B"/>
                </a:solidFill>
                <a:latin typeface="Roag Light" panose="020B0404040502030203" pitchFamily="34" charset="0"/>
              </a:rPr>
              <a:t>Natural body movements during fast-paced play are permitted, but players must avoid obstructive or unsafe positioning. </a:t>
            </a:r>
          </a:p>
          <a:p>
            <a:r>
              <a:rPr lang="en-US" sz="5500" dirty="0">
                <a:solidFill>
                  <a:srgbClr val="FF7575"/>
                </a:solidFill>
                <a:latin typeface="Roag Light" panose="020B0404040502030203" pitchFamily="34" charset="0"/>
              </a:rPr>
              <a:t>C.2.4 </a:t>
            </a:r>
            <a:r>
              <a:rPr lang="en-US" sz="5500" dirty="0">
                <a:solidFill>
                  <a:srgbClr val="263D2B"/>
                </a:solidFill>
                <a:latin typeface="Roag Light" panose="020B0404040502030203" pitchFamily="34" charset="0"/>
              </a:rPr>
              <a:t>Players must not make contact with an opponent except through normal incidental motion. </a:t>
            </a:r>
          </a:p>
          <a:p>
            <a:r>
              <a:rPr lang="en-US" sz="5500" dirty="0">
                <a:solidFill>
                  <a:srgbClr val="FF7575"/>
                </a:solidFill>
                <a:latin typeface="Roag Light" panose="020B0404040502030203" pitchFamily="34" charset="0"/>
              </a:rPr>
              <a:t>C.2.5 </a:t>
            </a:r>
            <a:r>
              <a:rPr lang="en-US" sz="5500" dirty="0">
                <a:solidFill>
                  <a:srgbClr val="263D2B"/>
                </a:solidFill>
                <a:latin typeface="Roag Light" panose="020B0404040502030203" pitchFamily="34" charset="0"/>
              </a:rPr>
              <a:t>Swapping sides of the table during a match is not permitted. </a:t>
            </a:r>
          </a:p>
          <a:p>
            <a:r>
              <a:rPr lang="en-US" sz="5500" dirty="0">
                <a:solidFill>
                  <a:srgbClr val="FF7575"/>
                </a:solidFill>
                <a:latin typeface="Roag Light" panose="020B0404040502030203" pitchFamily="34" charset="0"/>
              </a:rPr>
              <a:t>C.2.6 </a:t>
            </a:r>
            <a:r>
              <a:rPr lang="en-US" sz="5500" dirty="0">
                <a:solidFill>
                  <a:srgbClr val="263D2B"/>
                </a:solidFill>
                <a:latin typeface="Roag Light" panose="020B0404040502030203" pitchFamily="34" charset="0"/>
              </a:rPr>
              <a:t>Players may request that the Centre Pile be neatened during a stoppage, at the referee’s discretion. </a:t>
            </a:r>
          </a:p>
        </p:txBody>
      </p:sp>
      <p:sp>
        <p:nvSpPr>
          <p:cNvPr id="12" name="TextBox 11">
            <a:extLst>
              <a:ext uri="{FF2B5EF4-FFF2-40B4-BE49-F238E27FC236}">
                <a16:creationId xmlns:a16="http://schemas.microsoft.com/office/drawing/2014/main" id="{BA6D159F-3BFD-ADFE-FB06-6C06E7C295B5}"/>
              </a:ext>
            </a:extLst>
          </p:cNvPr>
          <p:cNvSpPr txBox="1"/>
          <p:nvPr/>
        </p:nvSpPr>
        <p:spPr>
          <a:xfrm>
            <a:off x="24426481" y="31919955"/>
            <a:ext cx="10137909" cy="1200329"/>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C</a:t>
            </a:r>
          </a:p>
          <a:p>
            <a:r>
              <a:rPr lang="en-US" dirty="0">
                <a:solidFill>
                  <a:srgbClr val="263D2B"/>
                </a:solidFill>
                <a:latin typeface="Roag" panose="020B0504040502030203" pitchFamily="34" charset="0"/>
              </a:rPr>
              <a:t>Players and Officials</a:t>
            </a:r>
          </a:p>
          <a:p>
            <a:endParaRPr lang="en-GB" dirty="0">
              <a:solidFill>
                <a:srgbClr val="263D2B"/>
              </a:solidFill>
              <a:latin typeface="Roag" panose="020B0504040502030203" pitchFamily="34" charset="0"/>
            </a:endParaRPr>
          </a:p>
        </p:txBody>
      </p:sp>
      <p:sp>
        <p:nvSpPr>
          <p:cNvPr id="14" name="Slide Number Placeholder 13">
            <a:extLst>
              <a:ext uri="{FF2B5EF4-FFF2-40B4-BE49-F238E27FC236}">
                <a16:creationId xmlns:a16="http://schemas.microsoft.com/office/drawing/2014/main" id="{1D8EE170-1323-C4DE-E374-D6165A18E8B7}"/>
              </a:ext>
            </a:extLst>
          </p:cNvPr>
          <p:cNvSpPr>
            <a:spLocks noGrp="1"/>
          </p:cNvSpPr>
          <p:nvPr>
            <p:ph type="sldNum" sz="quarter" idx="12"/>
          </p:nvPr>
        </p:nvSpPr>
        <p:spPr/>
        <p:txBody>
          <a:bodyPr/>
          <a:lstStyle/>
          <a:p>
            <a:fld id="{6732928E-5997-48F8-AC23-6F94313F3A6B}" type="slidenum">
              <a:rPr lang="en-GB" smtClean="0"/>
              <a:t>12</a:t>
            </a:fld>
            <a:endParaRPr lang="en-GB" dirty="0"/>
          </a:p>
        </p:txBody>
      </p:sp>
      <p:sp>
        <p:nvSpPr>
          <p:cNvPr id="3" name="TextBox 2">
            <a:extLst>
              <a:ext uri="{FF2B5EF4-FFF2-40B4-BE49-F238E27FC236}">
                <a16:creationId xmlns:a16="http://schemas.microsoft.com/office/drawing/2014/main" id="{6D08E44C-E093-62E1-E208-9D970F52862D}"/>
              </a:ext>
            </a:extLst>
          </p:cNvPr>
          <p:cNvSpPr txBox="1"/>
          <p:nvPr/>
        </p:nvSpPr>
        <p:spPr>
          <a:xfrm>
            <a:off x="7857653" y="20388296"/>
            <a:ext cx="10446065" cy="3939540"/>
          </a:xfrm>
          <a:prstGeom prst="rect">
            <a:avLst/>
          </a:prstGeom>
          <a:noFill/>
        </p:spPr>
        <p:txBody>
          <a:bodyPr wrap="square" rtlCol="0">
            <a:spAutoFit/>
          </a:bodyPr>
          <a:lstStyle/>
          <a:p>
            <a:r>
              <a:rPr lang="en-US" sz="25000" dirty="0">
                <a:solidFill>
                  <a:srgbClr val="FF7575"/>
                </a:solidFill>
                <a:latin typeface="Roag Light" panose="020B0404040502030203" pitchFamily="34" charset="0"/>
              </a:rPr>
              <a:t>Law</a:t>
            </a:r>
            <a:endParaRPr lang="en-GB" sz="25000" dirty="0">
              <a:solidFill>
                <a:srgbClr val="FF7575"/>
              </a:solidFill>
              <a:latin typeface="Roag Light" panose="020B0404040502030203" pitchFamily="34" charset="0"/>
            </a:endParaRPr>
          </a:p>
        </p:txBody>
      </p:sp>
      <p:sp>
        <p:nvSpPr>
          <p:cNvPr id="6" name="TextBox 5">
            <a:extLst>
              <a:ext uri="{FF2B5EF4-FFF2-40B4-BE49-F238E27FC236}">
                <a16:creationId xmlns:a16="http://schemas.microsoft.com/office/drawing/2014/main" id="{42DB0245-C4CC-6D90-620F-3468A590E2B2}"/>
              </a:ext>
            </a:extLst>
          </p:cNvPr>
          <p:cNvSpPr txBox="1"/>
          <p:nvPr/>
        </p:nvSpPr>
        <p:spPr>
          <a:xfrm>
            <a:off x="8137052" y="22358066"/>
            <a:ext cx="10446065" cy="11572399"/>
          </a:xfrm>
          <a:prstGeom prst="rect">
            <a:avLst/>
          </a:prstGeom>
          <a:noFill/>
        </p:spPr>
        <p:txBody>
          <a:bodyPr wrap="square" rtlCol="0">
            <a:spAutoFit/>
          </a:bodyPr>
          <a:lstStyle/>
          <a:p>
            <a:r>
              <a:rPr lang="en-US" sz="74600" dirty="0">
                <a:solidFill>
                  <a:srgbClr val="FF7575"/>
                </a:solidFill>
                <a:latin typeface="Roag" panose="020B0504040502030203" pitchFamily="34" charset="0"/>
              </a:rPr>
              <a:t>C</a:t>
            </a:r>
            <a:endParaRPr lang="en-GB" sz="74600" dirty="0">
              <a:solidFill>
                <a:srgbClr val="FF7575"/>
              </a:solidFill>
              <a:latin typeface="Roag" panose="020B0504040502030203" pitchFamily="34" charset="0"/>
            </a:endParaRPr>
          </a:p>
        </p:txBody>
      </p:sp>
      <p:cxnSp>
        <p:nvCxnSpPr>
          <p:cNvPr id="9" name="Straight Connector 8">
            <a:extLst>
              <a:ext uri="{FF2B5EF4-FFF2-40B4-BE49-F238E27FC236}">
                <a16:creationId xmlns:a16="http://schemas.microsoft.com/office/drawing/2014/main" id="{78F5DF52-3F09-8EE6-CBF4-F81305E27BBB}"/>
              </a:ext>
            </a:extLst>
          </p:cNvPr>
          <p:cNvCxnSpPr>
            <a:cxnSpLocks/>
          </p:cNvCxnSpPr>
          <p:nvPr/>
        </p:nvCxnSpPr>
        <p:spPr>
          <a:xfrm>
            <a:off x="7641390" y="2862296"/>
            <a:ext cx="0" cy="29075982"/>
          </a:xfrm>
          <a:prstGeom prst="line">
            <a:avLst/>
          </a:prstGeom>
          <a:ln>
            <a:solidFill>
              <a:srgbClr val="FF75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539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0574D-DD3D-C74B-DA7F-883ED9562CF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DDB6357-3B6F-C944-F3DD-E68548915865}"/>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82B1DBD5-4591-0BC0-C0EF-350965FA5007}"/>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76D8CDD5-3D13-C655-F121-2E27D91F8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1E346ECE-63DA-6E3A-0719-84CAACED04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1" name="TextBox 10">
            <a:extLst>
              <a:ext uri="{FF2B5EF4-FFF2-40B4-BE49-F238E27FC236}">
                <a16:creationId xmlns:a16="http://schemas.microsoft.com/office/drawing/2014/main" id="{22127375-E384-02E0-FD86-B64695C5A441}"/>
              </a:ext>
            </a:extLst>
          </p:cNvPr>
          <p:cNvSpPr txBox="1"/>
          <p:nvPr/>
        </p:nvSpPr>
        <p:spPr>
          <a:xfrm>
            <a:off x="24892000" y="3720615"/>
            <a:ext cx="21399500" cy="9402574"/>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C.5 Assistant Referees </a:t>
            </a:r>
          </a:p>
          <a:p>
            <a:r>
              <a:rPr lang="en-US" sz="5500" dirty="0">
                <a:solidFill>
                  <a:srgbClr val="FF7575"/>
                </a:solidFill>
                <a:latin typeface="Roag Light" panose="020B0404040502030203" pitchFamily="34" charset="0"/>
              </a:rPr>
              <a:t>C.5.1 </a:t>
            </a:r>
            <a:r>
              <a:rPr lang="en-US" sz="5500" dirty="0">
                <a:solidFill>
                  <a:srgbClr val="263D2B"/>
                </a:solidFill>
                <a:latin typeface="Roag Light" panose="020B0404040502030203" pitchFamily="34" charset="0"/>
              </a:rPr>
              <a:t>Assistant referees are not required and are generally unnecessary for standard matches. </a:t>
            </a:r>
          </a:p>
          <a:p>
            <a:r>
              <a:rPr lang="en-US" sz="5500" dirty="0">
                <a:solidFill>
                  <a:srgbClr val="FF7575"/>
                </a:solidFill>
                <a:latin typeface="Roag Light" panose="020B0404040502030203" pitchFamily="34" charset="0"/>
              </a:rPr>
              <a:t>C.5.2 </a:t>
            </a:r>
            <a:r>
              <a:rPr lang="en-US" sz="5500" dirty="0">
                <a:solidFill>
                  <a:srgbClr val="263D2B"/>
                </a:solidFill>
                <a:latin typeface="Roag Light" panose="020B0404040502030203" pitchFamily="34" charset="0"/>
              </a:rPr>
              <a:t>Assistant referees may be used in high-stakes matches, such as finals, where additional observation may assist the referee. </a:t>
            </a:r>
          </a:p>
          <a:p>
            <a:r>
              <a:rPr lang="en-US" sz="5500" dirty="0">
                <a:solidFill>
                  <a:srgbClr val="FF7575"/>
                </a:solidFill>
                <a:latin typeface="Roag Light" panose="020B0404040502030203" pitchFamily="34" charset="0"/>
              </a:rPr>
              <a:t>C.5.3 </a:t>
            </a:r>
            <a:r>
              <a:rPr lang="en-US" sz="5500" dirty="0">
                <a:solidFill>
                  <a:srgbClr val="263D2B"/>
                </a:solidFill>
                <a:latin typeface="Roag Light" panose="020B0404040502030203" pitchFamily="34" charset="0"/>
              </a:rPr>
              <a:t>Assistant referees do not make decisions; they provide information only when requested. </a:t>
            </a:r>
          </a:p>
          <a:p>
            <a:r>
              <a:rPr lang="en-US" sz="5500" dirty="0">
                <a:solidFill>
                  <a:srgbClr val="FF7575"/>
                </a:solidFill>
                <a:latin typeface="Roag Light" panose="020B0404040502030203" pitchFamily="34" charset="0"/>
              </a:rPr>
              <a:t>C.5.4 </a:t>
            </a:r>
            <a:r>
              <a:rPr lang="en-US" sz="5500" dirty="0">
                <a:solidFill>
                  <a:srgbClr val="263D2B"/>
                </a:solidFill>
                <a:latin typeface="Roag Light" panose="020B0404040502030203" pitchFamily="34" charset="0"/>
              </a:rPr>
              <a:t>The referee’s decision takes precedence over any input from an assistant referee. </a:t>
            </a:r>
          </a:p>
          <a:p>
            <a:r>
              <a:rPr lang="en-US" sz="5500" dirty="0">
                <a:solidFill>
                  <a:srgbClr val="FF7575"/>
                </a:solidFill>
                <a:latin typeface="Roag Light" panose="020B0404040502030203" pitchFamily="34" charset="0"/>
              </a:rPr>
              <a:t>C.5.5 </a:t>
            </a:r>
            <a:r>
              <a:rPr lang="en-US" sz="5500" dirty="0">
                <a:solidFill>
                  <a:srgbClr val="263D2B"/>
                </a:solidFill>
                <a:latin typeface="Roag Light" panose="020B0404040502030203" pitchFamily="34" charset="0"/>
              </a:rPr>
              <a:t>The referee may choose whether assistant referees are permitted to review video footage, where available. </a:t>
            </a:r>
          </a:p>
        </p:txBody>
      </p:sp>
      <p:sp>
        <p:nvSpPr>
          <p:cNvPr id="12" name="TextBox 11">
            <a:extLst>
              <a:ext uri="{FF2B5EF4-FFF2-40B4-BE49-F238E27FC236}">
                <a16:creationId xmlns:a16="http://schemas.microsoft.com/office/drawing/2014/main" id="{B45C8D30-D6B4-14DE-5364-4D8A86903D91}"/>
              </a:ext>
            </a:extLst>
          </p:cNvPr>
          <p:cNvSpPr txBox="1"/>
          <p:nvPr/>
        </p:nvSpPr>
        <p:spPr>
          <a:xfrm>
            <a:off x="24426481" y="31919955"/>
            <a:ext cx="10137909" cy="1200329"/>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C</a:t>
            </a:r>
          </a:p>
          <a:p>
            <a:r>
              <a:rPr lang="en-US" dirty="0">
                <a:solidFill>
                  <a:srgbClr val="263D2B"/>
                </a:solidFill>
                <a:latin typeface="Roag" panose="020B0504040502030203" pitchFamily="34" charset="0"/>
              </a:rPr>
              <a:t>Players and Officials</a:t>
            </a: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104ACBFC-4891-AB5E-48F7-DBEA1C35E1DA}"/>
              </a:ext>
            </a:extLst>
          </p:cNvPr>
          <p:cNvSpPr txBox="1"/>
          <p:nvPr/>
        </p:nvSpPr>
        <p:spPr>
          <a:xfrm>
            <a:off x="1746250" y="3720616"/>
            <a:ext cx="21399500" cy="26330285"/>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C.3 Communication </a:t>
            </a:r>
          </a:p>
          <a:p>
            <a:r>
              <a:rPr lang="en-US" sz="5500" dirty="0">
                <a:solidFill>
                  <a:srgbClr val="FF7575"/>
                </a:solidFill>
                <a:latin typeface="Roag Light" panose="020B0404040502030203" pitchFamily="34" charset="0"/>
              </a:rPr>
              <a:t>C.3.1 </a:t>
            </a:r>
            <a:r>
              <a:rPr lang="en-US" sz="5500" dirty="0">
                <a:solidFill>
                  <a:srgbClr val="263D2B"/>
                </a:solidFill>
                <a:latin typeface="Roag Light" panose="020B0404040502030203" pitchFamily="34" charset="0"/>
              </a:rPr>
              <a:t>Players may speak during play provided the communication is non-aggressive, non-offensive and does not disrupt the match. </a:t>
            </a:r>
          </a:p>
          <a:p>
            <a:r>
              <a:rPr lang="en-US" sz="5500" dirty="0">
                <a:solidFill>
                  <a:srgbClr val="FF7575"/>
                </a:solidFill>
                <a:latin typeface="Roag Light" panose="020B0404040502030203" pitchFamily="34" charset="0"/>
              </a:rPr>
              <a:t>C.3.2 </a:t>
            </a:r>
            <a:r>
              <a:rPr lang="en-US" sz="5500" dirty="0">
                <a:solidFill>
                  <a:srgbClr val="263D2B"/>
                </a:solidFill>
                <a:latin typeface="Roag Light" panose="020B0404040502030203" pitchFamily="34" charset="0"/>
              </a:rPr>
              <a:t>Players may discuss rules or clarifications with each other unless the referee determines such discussion to be disruptive or manipulative. </a:t>
            </a:r>
          </a:p>
          <a:p>
            <a:r>
              <a:rPr lang="en-US" sz="5500" dirty="0">
                <a:solidFill>
                  <a:srgbClr val="FF7575"/>
                </a:solidFill>
                <a:latin typeface="Roag Light" panose="020B0404040502030203" pitchFamily="34" charset="0"/>
              </a:rPr>
              <a:t>C.3.3 </a:t>
            </a:r>
            <a:r>
              <a:rPr lang="en-US" sz="5500" dirty="0">
                <a:solidFill>
                  <a:srgbClr val="263D2B"/>
                </a:solidFill>
                <a:latin typeface="Roag Light" panose="020B0404040502030203" pitchFamily="34" charset="0"/>
              </a:rPr>
              <a:t>Players may request clarification from the referee only during a stoppage in play. </a:t>
            </a:r>
          </a:p>
          <a:p>
            <a:r>
              <a:rPr lang="en-US" sz="5500" dirty="0">
                <a:solidFill>
                  <a:srgbClr val="FF7575"/>
                </a:solidFill>
                <a:latin typeface="Roag Light" panose="020B0404040502030203" pitchFamily="34" charset="0"/>
              </a:rPr>
              <a:t>C.3.4 </a:t>
            </a:r>
            <a:r>
              <a:rPr lang="en-US" sz="5500" dirty="0">
                <a:solidFill>
                  <a:srgbClr val="263D2B"/>
                </a:solidFill>
                <a:latin typeface="Roag Light" panose="020B0404040502030203" pitchFamily="34" charset="0"/>
              </a:rPr>
              <a:t>No timeouts or pauses may be requested by players during competitive matches.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C.4 The Referee </a:t>
            </a:r>
          </a:p>
          <a:p>
            <a:r>
              <a:rPr lang="en-US" sz="5500" dirty="0">
                <a:solidFill>
                  <a:srgbClr val="FF7575"/>
                </a:solidFill>
                <a:latin typeface="Roag Light" panose="020B0404040502030203" pitchFamily="34" charset="0"/>
              </a:rPr>
              <a:t>C.4.1 </a:t>
            </a:r>
            <a:r>
              <a:rPr lang="en-US" sz="5500" dirty="0">
                <a:solidFill>
                  <a:srgbClr val="263D2B"/>
                </a:solidFill>
                <a:latin typeface="Roag Light" panose="020B0404040502030203" pitchFamily="34" charset="0"/>
              </a:rPr>
              <a:t>Every official match must be controlled by a referee with full authority to enforce the Laws of SLAPS. </a:t>
            </a:r>
          </a:p>
          <a:p>
            <a:r>
              <a:rPr lang="en-US" sz="5500" dirty="0">
                <a:solidFill>
                  <a:srgbClr val="FF7575"/>
                </a:solidFill>
                <a:latin typeface="Roag Light" panose="020B0404040502030203" pitchFamily="34" charset="0"/>
              </a:rPr>
              <a:t>C.4.2 </a:t>
            </a:r>
            <a:r>
              <a:rPr lang="en-US" sz="5500" dirty="0">
                <a:solidFill>
                  <a:srgbClr val="263D2B"/>
                </a:solidFill>
                <a:latin typeface="Roag Light" panose="020B0404040502030203" pitchFamily="34" charset="0"/>
              </a:rPr>
              <a:t>The referee ensures both players are ready before starting the match. </a:t>
            </a:r>
          </a:p>
          <a:p>
            <a:r>
              <a:rPr lang="en-US" sz="5500" dirty="0">
                <a:solidFill>
                  <a:srgbClr val="FF7575"/>
                </a:solidFill>
                <a:latin typeface="Roag Light" panose="020B0404040502030203" pitchFamily="34" charset="0"/>
              </a:rPr>
              <a:t>C.4.3 </a:t>
            </a:r>
            <a:r>
              <a:rPr lang="en-US" sz="5500" dirty="0">
                <a:solidFill>
                  <a:srgbClr val="263D2B"/>
                </a:solidFill>
                <a:latin typeface="Roag Light" panose="020B0404040502030203" pitchFamily="34" charset="0"/>
              </a:rPr>
              <a:t>The referee enforces all Laws, makes decisions in close or ambiguous situations, and ensures fairness throughout the match. </a:t>
            </a:r>
          </a:p>
          <a:p>
            <a:r>
              <a:rPr lang="en-US" sz="5500" dirty="0">
                <a:solidFill>
                  <a:srgbClr val="FF7575"/>
                </a:solidFill>
                <a:latin typeface="Roag Light" panose="020B0404040502030203" pitchFamily="34" charset="0"/>
              </a:rPr>
              <a:t>C.4.4 </a:t>
            </a:r>
            <a:r>
              <a:rPr lang="en-US" sz="5500" dirty="0">
                <a:solidFill>
                  <a:srgbClr val="263D2B"/>
                </a:solidFill>
                <a:latin typeface="Roag Light" panose="020B0404040502030203" pitchFamily="34" charset="0"/>
              </a:rPr>
              <a:t>The referee is responsible for keeping the official score, including: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C.4.4.1 </a:t>
            </a:r>
            <a:r>
              <a:rPr lang="en-US" sz="5500" dirty="0">
                <a:solidFill>
                  <a:srgbClr val="263D2B"/>
                </a:solidFill>
                <a:latin typeface="Roag Light" panose="020B0404040502030203" pitchFamily="34" charset="0"/>
              </a:rPr>
              <a:t>games won;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C.4.4.2 </a:t>
            </a:r>
            <a:r>
              <a:rPr lang="en-US" sz="5500" dirty="0">
                <a:solidFill>
                  <a:srgbClr val="263D2B"/>
                </a:solidFill>
                <a:latin typeface="Roag Light" panose="020B0404040502030203" pitchFamily="34" charset="0"/>
              </a:rPr>
              <a:t>slaps won;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C.4.4.3 </a:t>
            </a:r>
            <a:r>
              <a:rPr lang="en-US" sz="5500" dirty="0">
                <a:solidFill>
                  <a:srgbClr val="263D2B"/>
                </a:solidFill>
                <a:latin typeface="Roag Light" panose="020B0404040502030203" pitchFamily="34" charset="0"/>
              </a:rPr>
              <a:t>any cards shown. </a:t>
            </a:r>
          </a:p>
          <a:p>
            <a:r>
              <a:rPr lang="en-US" sz="5500" dirty="0">
                <a:solidFill>
                  <a:srgbClr val="FF7575"/>
                </a:solidFill>
                <a:latin typeface="Roag Light" panose="020B0404040502030203" pitchFamily="34" charset="0"/>
              </a:rPr>
              <a:t>C.4.5 </a:t>
            </a:r>
            <a:r>
              <a:rPr lang="en-US" sz="5500" dirty="0">
                <a:solidFill>
                  <a:srgbClr val="263D2B"/>
                </a:solidFill>
                <a:latin typeface="Roag Light" panose="020B0404040502030203" pitchFamily="34" charset="0"/>
              </a:rPr>
              <a:t>The referee may: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C.4.5.1 </a:t>
            </a:r>
            <a:r>
              <a:rPr lang="en-US" sz="5500" dirty="0">
                <a:solidFill>
                  <a:srgbClr val="263D2B"/>
                </a:solidFill>
                <a:latin typeface="Roag Light" panose="020B0404040502030203" pitchFamily="34" charset="0"/>
              </a:rPr>
              <a:t>stop, suspend or terminate the match;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C.4.5.2 </a:t>
            </a:r>
            <a:r>
              <a:rPr lang="en-US" sz="5500" dirty="0">
                <a:solidFill>
                  <a:srgbClr val="263D2B"/>
                </a:solidFill>
                <a:latin typeface="Roag Light" panose="020B0404040502030203" pitchFamily="34" charset="0"/>
              </a:rPr>
              <a:t>overrule a player’s call;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C.4.5.3 </a:t>
            </a:r>
            <a:r>
              <a:rPr lang="en-US" sz="5500" dirty="0">
                <a:solidFill>
                  <a:srgbClr val="263D2B"/>
                </a:solidFill>
                <a:latin typeface="Roag Light" panose="020B0404040502030203" pitchFamily="34" charset="0"/>
              </a:rPr>
              <a:t>declare a stalemate;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C.4.5.4 </a:t>
            </a:r>
            <a:r>
              <a:rPr lang="en-US" sz="5500" dirty="0">
                <a:solidFill>
                  <a:srgbClr val="263D2B"/>
                </a:solidFill>
                <a:latin typeface="Roag Light" panose="020B0404040502030203" pitchFamily="34" charset="0"/>
              </a:rPr>
              <a:t>determine whether a slap was valid or “too close to call”;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C.4.5.5 </a:t>
            </a:r>
            <a:r>
              <a:rPr lang="en-US" sz="5500" dirty="0">
                <a:solidFill>
                  <a:srgbClr val="263D2B"/>
                </a:solidFill>
                <a:latin typeface="Roag Light" panose="020B0404040502030203" pitchFamily="34" charset="0"/>
              </a:rPr>
              <a:t>reposition cards if necessary to maintain clarity and fairness;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C.4.5.6 </a:t>
            </a:r>
            <a:r>
              <a:rPr lang="en-US" sz="5500" dirty="0">
                <a:solidFill>
                  <a:srgbClr val="263D2B"/>
                </a:solidFill>
                <a:latin typeface="Roag Light" panose="020B0404040502030203" pitchFamily="34" charset="0"/>
              </a:rPr>
              <a:t>order deck replacement;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C.4.5.7 </a:t>
            </a:r>
            <a:r>
              <a:rPr lang="en-US" sz="5500" dirty="0">
                <a:solidFill>
                  <a:srgbClr val="263D2B"/>
                </a:solidFill>
                <a:latin typeface="Roag Light" panose="020B0404040502030203" pitchFamily="34" charset="0"/>
              </a:rPr>
              <a:t>issue disciplinary sanctions. </a:t>
            </a:r>
          </a:p>
          <a:p>
            <a:r>
              <a:rPr lang="en-US" sz="5500" dirty="0">
                <a:solidFill>
                  <a:srgbClr val="FF7575"/>
                </a:solidFill>
                <a:latin typeface="Roag Light" panose="020B0404040502030203" pitchFamily="34" charset="0"/>
              </a:rPr>
              <a:t>C.4.6 </a:t>
            </a:r>
            <a:r>
              <a:rPr lang="en-US" sz="5500" dirty="0">
                <a:solidFill>
                  <a:srgbClr val="263D2B"/>
                </a:solidFill>
                <a:latin typeface="Roag Light" panose="020B0404040502030203" pitchFamily="34" charset="0"/>
              </a:rPr>
              <a:t>The referee may use video review in competitions where it is available, entirely at their discretion.</a:t>
            </a:r>
          </a:p>
          <a:p>
            <a:r>
              <a:rPr lang="en-US" sz="5500" dirty="0">
                <a:solidFill>
                  <a:srgbClr val="263D2B"/>
                </a:solidFill>
                <a:latin typeface="Roag Light" panose="020B0404040502030203" pitchFamily="34" charset="0"/>
              </a:rPr>
              <a:t> </a:t>
            </a:r>
          </a:p>
        </p:txBody>
      </p:sp>
      <p:sp>
        <p:nvSpPr>
          <p:cNvPr id="6" name="Slide Number Placeholder 5">
            <a:extLst>
              <a:ext uri="{FF2B5EF4-FFF2-40B4-BE49-F238E27FC236}">
                <a16:creationId xmlns:a16="http://schemas.microsoft.com/office/drawing/2014/main" id="{3C59050D-8EB5-2B5F-18D9-A1B6AC314985}"/>
              </a:ext>
            </a:extLst>
          </p:cNvPr>
          <p:cNvSpPr>
            <a:spLocks noGrp="1"/>
          </p:cNvSpPr>
          <p:nvPr>
            <p:ph type="sldNum" sz="quarter" idx="12"/>
          </p:nvPr>
        </p:nvSpPr>
        <p:spPr/>
        <p:txBody>
          <a:bodyPr/>
          <a:lstStyle/>
          <a:p>
            <a:fld id="{6732928E-5997-48F8-AC23-6F94313F3A6B}" type="slidenum">
              <a:rPr lang="en-GB" smtClean="0"/>
              <a:t>13</a:t>
            </a:fld>
            <a:endParaRPr lang="en-GB" dirty="0"/>
          </a:p>
        </p:txBody>
      </p:sp>
    </p:spTree>
    <p:extLst>
      <p:ext uri="{BB962C8B-B14F-4D97-AF65-F5344CB8AC3E}">
        <p14:creationId xmlns:p14="http://schemas.microsoft.com/office/powerpoint/2010/main" val="316964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F238C-D541-BA99-F0CE-AA767BC2DE0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531B128-C60C-84E3-6EB7-053C2D958A8F}"/>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07E8C727-EB34-ADF8-B48B-244C213DDAD0}"/>
              </a:ext>
            </a:extLst>
          </p:cNvPr>
          <p:cNvSpPr/>
          <p:nvPr/>
        </p:nvSpPr>
        <p:spPr>
          <a:xfrm>
            <a:off x="0" y="0"/>
            <a:ext cx="23399750" cy="33083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67300160-9449-06CD-1A8E-F6997AA2E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997ACE25-775A-0C7D-E453-64B2AA366BC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8" name="TextBox 7">
            <a:extLst>
              <a:ext uri="{FF2B5EF4-FFF2-40B4-BE49-F238E27FC236}">
                <a16:creationId xmlns:a16="http://schemas.microsoft.com/office/drawing/2014/main" id="{C7902ADD-E05A-D0C1-9A08-C4281B378C57}"/>
              </a:ext>
            </a:extLst>
          </p:cNvPr>
          <p:cNvSpPr txBox="1"/>
          <p:nvPr/>
        </p:nvSpPr>
        <p:spPr>
          <a:xfrm>
            <a:off x="25146000" y="2862296"/>
            <a:ext cx="21653500" cy="2308324"/>
          </a:xfrm>
          <a:prstGeom prst="rect">
            <a:avLst/>
          </a:prstGeom>
          <a:noFill/>
        </p:spPr>
        <p:txBody>
          <a:bodyPr wrap="square" rtlCol="0">
            <a:spAutoFit/>
          </a:bodyPr>
          <a:lstStyle/>
          <a:p>
            <a:r>
              <a:rPr lang="en-US" sz="14400" dirty="0">
                <a:solidFill>
                  <a:srgbClr val="263D2B"/>
                </a:solidFill>
                <a:latin typeface="Roag" panose="020B0504040502030203" pitchFamily="34" charset="0"/>
              </a:rPr>
              <a:t>Card Play Mechanics</a:t>
            </a:r>
            <a:endParaRPr lang="en-GB" sz="14400" dirty="0">
              <a:solidFill>
                <a:srgbClr val="263D2B"/>
              </a:solidFill>
              <a:latin typeface="Roag" panose="020B0504040502030203" pitchFamily="34" charset="0"/>
            </a:endParaRPr>
          </a:p>
        </p:txBody>
      </p:sp>
      <p:cxnSp>
        <p:nvCxnSpPr>
          <p:cNvPr id="10" name="Straight Connector 9">
            <a:extLst>
              <a:ext uri="{FF2B5EF4-FFF2-40B4-BE49-F238E27FC236}">
                <a16:creationId xmlns:a16="http://schemas.microsoft.com/office/drawing/2014/main" id="{97786271-0017-F7D9-8109-E612155331F7}"/>
              </a:ext>
            </a:extLst>
          </p:cNvPr>
          <p:cNvCxnSpPr>
            <a:cxnSpLocks/>
          </p:cNvCxnSpPr>
          <p:nvPr/>
        </p:nvCxnSpPr>
        <p:spPr>
          <a:xfrm>
            <a:off x="24333200" y="3416968"/>
            <a:ext cx="0" cy="29075982"/>
          </a:xfrm>
          <a:prstGeom prst="line">
            <a:avLst/>
          </a:prstGeom>
          <a:ln>
            <a:solidFill>
              <a:srgbClr val="263D2B"/>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5174684-89A5-D5E3-7F8D-A0E562910017}"/>
              </a:ext>
            </a:extLst>
          </p:cNvPr>
          <p:cNvSpPr txBox="1"/>
          <p:nvPr/>
        </p:nvSpPr>
        <p:spPr>
          <a:xfrm>
            <a:off x="25146000" y="5643652"/>
            <a:ext cx="21399500" cy="24637514"/>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D.1 Overview </a:t>
            </a:r>
          </a:p>
          <a:p>
            <a:r>
              <a:rPr lang="en-US" sz="5500" dirty="0">
                <a:solidFill>
                  <a:srgbClr val="FF4F4F"/>
                </a:solidFill>
                <a:latin typeface="Roag Light" panose="020B0404040502030203" pitchFamily="34" charset="0"/>
              </a:rPr>
              <a:t>D.1.1 </a:t>
            </a:r>
            <a:r>
              <a:rPr lang="en-US" sz="5500" dirty="0">
                <a:solidFill>
                  <a:srgbClr val="263D2B"/>
                </a:solidFill>
                <a:latin typeface="Roag Light" panose="020B0404040502030203" pitchFamily="34" charset="0"/>
              </a:rPr>
              <a:t>This Law sets out all procedures and requirements for handling, arranging, and playing cards during a match of SLAPS. </a:t>
            </a:r>
          </a:p>
          <a:p>
            <a:r>
              <a:rPr lang="en-US" sz="5500" dirty="0">
                <a:solidFill>
                  <a:srgbClr val="FF4F4F"/>
                </a:solidFill>
                <a:latin typeface="Roag Light" panose="020B0404040502030203" pitchFamily="34" charset="0"/>
              </a:rPr>
              <a:t>D.1.2 </a:t>
            </a:r>
            <a:r>
              <a:rPr lang="en-US" sz="5500" dirty="0">
                <a:solidFill>
                  <a:srgbClr val="263D2B"/>
                </a:solidFill>
                <a:latin typeface="Roag Light" panose="020B0404040502030203" pitchFamily="34" charset="0"/>
              </a:rPr>
              <a:t>All mechanics defined in this Law apply to every game and every match unless otherwise stated. </a:t>
            </a:r>
          </a:p>
          <a:p>
            <a:r>
              <a:rPr lang="en-US" sz="5500" dirty="0">
                <a:solidFill>
                  <a:srgbClr val="FF4F4F"/>
                </a:solidFill>
                <a:latin typeface="Roag Light" panose="020B0404040502030203" pitchFamily="34" charset="0"/>
              </a:rPr>
              <a:t>D.1.3 </a:t>
            </a:r>
            <a:r>
              <a:rPr lang="en-US" sz="5500" dirty="0">
                <a:solidFill>
                  <a:srgbClr val="263D2B"/>
                </a:solidFill>
                <a:latin typeface="Roag Light" panose="020B0404040502030203" pitchFamily="34" charset="0"/>
              </a:rPr>
              <a:t>Slap challenges are governed separately under </a:t>
            </a:r>
            <a:r>
              <a:rPr lang="en-US" sz="5500" b="1" i="1" dirty="0">
                <a:solidFill>
                  <a:srgbClr val="263D2B"/>
                </a:solidFill>
                <a:latin typeface="Roag Light" panose="020B0404040502030203" pitchFamily="34" charset="0"/>
              </a:rPr>
              <a:t>Law F – Slap Challenges</a:t>
            </a:r>
            <a:r>
              <a:rPr lang="en-US" sz="5500" dirty="0">
                <a:solidFill>
                  <a:srgbClr val="263D2B"/>
                </a:solidFill>
                <a:latin typeface="Roag Light" panose="020B0404040502030203" pitchFamily="34" charset="0"/>
              </a:rPr>
              <a:t>. Any reference to a potential slap before Law F must defer to that section.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D.2 Foundation Pile</a:t>
            </a:r>
            <a:r>
              <a:rPr lang="en-US" sz="5500" dirty="0">
                <a:solidFill>
                  <a:srgbClr val="263D2B"/>
                </a:solidFill>
                <a:latin typeface="Roag Light" panose="020B0404040502030203" pitchFamily="34" charset="0"/>
              </a:rPr>
              <a:t> </a:t>
            </a:r>
          </a:p>
          <a:p>
            <a:r>
              <a:rPr lang="en-US" sz="5500" dirty="0">
                <a:solidFill>
                  <a:srgbClr val="FF4F4F"/>
                </a:solidFill>
                <a:latin typeface="Roag Light" panose="020B0404040502030203" pitchFamily="34" charset="0"/>
              </a:rPr>
              <a:t>D.2.1 </a:t>
            </a:r>
            <a:r>
              <a:rPr lang="en-US" sz="5500" dirty="0">
                <a:solidFill>
                  <a:srgbClr val="263D2B"/>
                </a:solidFill>
                <a:latin typeface="Roag Light" panose="020B0404040502030203" pitchFamily="34" charset="0"/>
              </a:rPr>
              <a:t>At the start of each game, each player must construct a Foundation Pile using the top cards of their personal deck. </a:t>
            </a:r>
          </a:p>
          <a:p>
            <a:r>
              <a:rPr lang="en-US" sz="5500" dirty="0">
                <a:solidFill>
                  <a:srgbClr val="FF4F4F"/>
                </a:solidFill>
                <a:latin typeface="Roag Light" panose="020B0404040502030203" pitchFamily="34" charset="0"/>
              </a:rPr>
              <a:t>D.2.2 </a:t>
            </a:r>
            <a:r>
              <a:rPr lang="en-US" sz="5500" dirty="0">
                <a:solidFill>
                  <a:srgbClr val="263D2B"/>
                </a:solidFill>
                <a:latin typeface="Roag Light" panose="020B0404040502030203" pitchFamily="34" charset="0"/>
              </a:rPr>
              <a:t>The standard Foundation layout consists of four sub-piles arranged as follows: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D.2.2.1 </a:t>
            </a:r>
            <a:r>
              <a:rPr lang="en-US" sz="5500" dirty="0">
                <a:solidFill>
                  <a:srgbClr val="263D2B"/>
                </a:solidFill>
                <a:latin typeface="Roag Light" panose="020B0404040502030203" pitchFamily="34" charset="0"/>
              </a:rPr>
              <a:t>A pile of four cards;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D.2.2.2 </a:t>
            </a:r>
            <a:r>
              <a:rPr lang="en-US" sz="5500" dirty="0">
                <a:solidFill>
                  <a:srgbClr val="263D2B"/>
                </a:solidFill>
                <a:latin typeface="Roag Light" panose="020B0404040502030203" pitchFamily="34" charset="0"/>
              </a:rPr>
              <a:t>A pile of three cards;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D.2.2.3 </a:t>
            </a:r>
            <a:r>
              <a:rPr lang="en-US" sz="5500" dirty="0">
                <a:solidFill>
                  <a:srgbClr val="263D2B"/>
                </a:solidFill>
                <a:latin typeface="Roag Light" panose="020B0404040502030203" pitchFamily="34" charset="0"/>
              </a:rPr>
              <a:t>A pile of two cards;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D.2.2.4 </a:t>
            </a:r>
            <a:r>
              <a:rPr lang="en-US" sz="5500" dirty="0">
                <a:solidFill>
                  <a:srgbClr val="263D2B"/>
                </a:solidFill>
                <a:latin typeface="Roag Light" panose="020B0404040502030203" pitchFamily="34" charset="0"/>
              </a:rPr>
              <a:t>A pile of one card. </a:t>
            </a:r>
          </a:p>
          <a:p>
            <a:r>
              <a:rPr lang="en-US" sz="5500" dirty="0">
                <a:solidFill>
                  <a:srgbClr val="FF4F4F"/>
                </a:solidFill>
                <a:latin typeface="Roag Light" panose="020B0404040502030203" pitchFamily="34" charset="0"/>
              </a:rPr>
              <a:t>D.2.3 </a:t>
            </a:r>
            <a:r>
              <a:rPr lang="en-US" sz="5500" dirty="0">
                <a:solidFill>
                  <a:srgbClr val="263D2B"/>
                </a:solidFill>
                <a:latin typeface="Roag Light" panose="020B0404040502030203" pitchFamily="34" charset="0"/>
              </a:rPr>
              <a:t>Each sub-pile must have its uppermost card turned face-up. </a:t>
            </a:r>
          </a:p>
          <a:p>
            <a:r>
              <a:rPr lang="en-US" sz="5500" dirty="0">
                <a:solidFill>
                  <a:srgbClr val="FF4F4F"/>
                </a:solidFill>
                <a:latin typeface="Roag Light" panose="020B0404040502030203" pitchFamily="34" charset="0"/>
              </a:rPr>
              <a:t>D.2.4 </a:t>
            </a:r>
            <a:r>
              <a:rPr lang="en-US" sz="5500" dirty="0">
                <a:solidFill>
                  <a:srgbClr val="263D2B"/>
                </a:solidFill>
                <a:latin typeface="Roag Light" panose="020B0404040502030203" pitchFamily="34" charset="0"/>
              </a:rPr>
              <a:t>If a player has fewer than ten cards available, they must construct the Foundation Pile using all available cards while respecting the maximum of four live cards </a:t>
            </a:r>
            <a:r>
              <a:rPr lang="en-US" sz="5500" i="1" dirty="0">
                <a:solidFill>
                  <a:srgbClr val="263D2B"/>
                </a:solidFill>
                <a:latin typeface="+mj-lt"/>
              </a:rPr>
              <a:t>(</a:t>
            </a:r>
            <a:r>
              <a:rPr lang="en-US" sz="5500" i="1" dirty="0">
                <a:solidFill>
                  <a:srgbClr val="263D2B"/>
                </a:solidFill>
                <a:latin typeface="Roag Light" panose="020B0404040502030203" pitchFamily="34" charset="0"/>
              </a:rPr>
              <a:t>see D.3</a:t>
            </a:r>
            <a:r>
              <a:rPr lang="en-US" sz="5500" i="1" dirty="0">
                <a:solidFill>
                  <a:srgbClr val="263D2B"/>
                </a:solidFill>
                <a:latin typeface="+mj-lt"/>
              </a:rPr>
              <a:t>)</a:t>
            </a:r>
            <a:r>
              <a:rPr lang="en-US" sz="5500" i="1" dirty="0">
                <a:solidFill>
                  <a:srgbClr val="263D2B"/>
                </a:solidFill>
                <a:latin typeface="Roag Light" panose="020B0404040502030203" pitchFamily="34" charset="0"/>
              </a:rPr>
              <a:t>. </a:t>
            </a:r>
          </a:p>
          <a:p>
            <a:r>
              <a:rPr lang="en-US" sz="5500" dirty="0">
                <a:solidFill>
                  <a:srgbClr val="FF4F4F"/>
                </a:solidFill>
                <a:latin typeface="Roag Light" panose="020B0404040502030203" pitchFamily="34" charset="0"/>
              </a:rPr>
              <a:t>D.2.5 </a:t>
            </a:r>
            <a:r>
              <a:rPr lang="en-US" sz="5500" dirty="0">
                <a:solidFill>
                  <a:srgbClr val="263D2B"/>
                </a:solidFill>
                <a:latin typeface="Roag Light" panose="020B0404040502030203" pitchFamily="34" charset="0"/>
              </a:rPr>
              <a:t>Players may position the four sub-piles in any arrangement within the Foundation boundary, provided all cards remain inside the boundary. </a:t>
            </a:r>
          </a:p>
          <a:p>
            <a:r>
              <a:rPr lang="en-US" sz="5500" dirty="0">
                <a:solidFill>
                  <a:srgbClr val="FF4F4F"/>
                </a:solidFill>
                <a:latin typeface="Roag Light" panose="020B0404040502030203" pitchFamily="34" charset="0"/>
              </a:rPr>
              <a:t>D.2.6 </a:t>
            </a:r>
            <a:r>
              <a:rPr lang="en-US" sz="5500" dirty="0">
                <a:solidFill>
                  <a:srgbClr val="263D2B"/>
                </a:solidFill>
                <a:latin typeface="Roag Light" panose="020B0404040502030203" pitchFamily="34" charset="0"/>
              </a:rPr>
              <a:t>Players may reorganise or reposition sub-piles within the boundary at any time, provided gameplay is not disrupted and no Laws are violated. </a:t>
            </a:r>
          </a:p>
          <a:p>
            <a:r>
              <a:rPr lang="en-US" sz="5500" dirty="0">
                <a:solidFill>
                  <a:srgbClr val="FF4F4F"/>
                </a:solidFill>
                <a:latin typeface="Roag Light" panose="020B0404040502030203" pitchFamily="34" charset="0"/>
              </a:rPr>
              <a:t>D.2.7 </a:t>
            </a:r>
            <a:r>
              <a:rPr lang="en-US" sz="5500" dirty="0">
                <a:solidFill>
                  <a:srgbClr val="263D2B"/>
                </a:solidFill>
                <a:latin typeface="Roag Light" panose="020B0404040502030203" pitchFamily="34" charset="0"/>
              </a:rPr>
              <a:t>When a live card from a sub-pile is played, another card in the foundation pile may be turned face-up at the player’s discretion. </a:t>
            </a:r>
          </a:p>
          <a:p>
            <a:endParaRPr lang="en-US" sz="5500" dirty="0">
              <a:solidFill>
                <a:srgbClr val="263D2B"/>
              </a:solidFill>
              <a:latin typeface="Roag Light" panose="020B0404040502030203" pitchFamily="34" charset="0"/>
            </a:endParaRPr>
          </a:p>
        </p:txBody>
      </p:sp>
      <p:sp>
        <p:nvSpPr>
          <p:cNvPr id="12" name="TextBox 11">
            <a:extLst>
              <a:ext uri="{FF2B5EF4-FFF2-40B4-BE49-F238E27FC236}">
                <a16:creationId xmlns:a16="http://schemas.microsoft.com/office/drawing/2014/main" id="{F2208314-3D07-6973-B9B2-E44E5BF21745}"/>
              </a:ext>
            </a:extLst>
          </p:cNvPr>
          <p:cNvSpPr txBox="1"/>
          <p:nvPr/>
        </p:nvSpPr>
        <p:spPr>
          <a:xfrm>
            <a:off x="24426481" y="31919955"/>
            <a:ext cx="10137909" cy="1200329"/>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D</a:t>
            </a:r>
          </a:p>
          <a:p>
            <a:r>
              <a:rPr lang="en-US" dirty="0">
                <a:solidFill>
                  <a:srgbClr val="263D2B"/>
                </a:solidFill>
                <a:latin typeface="Roag" panose="020B0504040502030203" pitchFamily="34" charset="0"/>
              </a:rPr>
              <a:t>Card Play Mechanics</a:t>
            </a:r>
          </a:p>
          <a:p>
            <a:endParaRPr lang="en-GB" dirty="0">
              <a:solidFill>
                <a:srgbClr val="263D2B"/>
              </a:solidFill>
              <a:latin typeface="Roag" panose="020B0504040502030203" pitchFamily="34" charset="0"/>
            </a:endParaRPr>
          </a:p>
        </p:txBody>
      </p:sp>
      <p:sp>
        <p:nvSpPr>
          <p:cNvPr id="14" name="Slide Number Placeholder 13">
            <a:extLst>
              <a:ext uri="{FF2B5EF4-FFF2-40B4-BE49-F238E27FC236}">
                <a16:creationId xmlns:a16="http://schemas.microsoft.com/office/drawing/2014/main" id="{4F2213D5-6654-0F69-B9AA-928EC0548B01}"/>
              </a:ext>
            </a:extLst>
          </p:cNvPr>
          <p:cNvSpPr>
            <a:spLocks noGrp="1"/>
          </p:cNvSpPr>
          <p:nvPr>
            <p:ph type="sldNum" sz="quarter" idx="12"/>
          </p:nvPr>
        </p:nvSpPr>
        <p:spPr/>
        <p:txBody>
          <a:bodyPr/>
          <a:lstStyle/>
          <a:p>
            <a:fld id="{6732928E-5997-48F8-AC23-6F94313F3A6B}" type="slidenum">
              <a:rPr lang="en-GB" smtClean="0"/>
              <a:t>14</a:t>
            </a:fld>
            <a:endParaRPr lang="en-GB" dirty="0"/>
          </a:p>
        </p:txBody>
      </p:sp>
      <p:sp>
        <p:nvSpPr>
          <p:cNvPr id="3" name="TextBox 2">
            <a:extLst>
              <a:ext uri="{FF2B5EF4-FFF2-40B4-BE49-F238E27FC236}">
                <a16:creationId xmlns:a16="http://schemas.microsoft.com/office/drawing/2014/main" id="{F230FFEF-FB4F-F418-72FB-E235F7A63D5C}"/>
              </a:ext>
            </a:extLst>
          </p:cNvPr>
          <p:cNvSpPr txBox="1"/>
          <p:nvPr/>
        </p:nvSpPr>
        <p:spPr>
          <a:xfrm>
            <a:off x="7857653" y="20388296"/>
            <a:ext cx="10446065" cy="3939540"/>
          </a:xfrm>
          <a:prstGeom prst="rect">
            <a:avLst/>
          </a:prstGeom>
          <a:noFill/>
        </p:spPr>
        <p:txBody>
          <a:bodyPr wrap="square" rtlCol="0">
            <a:spAutoFit/>
          </a:bodyPr>
          <a:lstStyle/>
          <a:p>
            <a:r>
              <a:rPr lang="en-US" sz="25000" dirty="0">
                <a:solidFill>
                  <a:srgbClr val="FF7575"/>
                </a:solidFill>
                <a:latin typeface="Roag Light" panose="020B0404040502030203" pitchFamily="34" charset="0"/>
              </a:rPr>
              <a:t>Law</a:t>
            </a:r>
            <a:endParaRPr lang="en-GB" sz="25000" dirty="0">
              <a:solidFill>
                <a:srgbClr val="FF7575"/>
              </a:solidFill>
              <a:latin typeface="Roag Light" panose="020B0404040502030203" pitchFamily="34" charset="0"/>
            </a:endParaRPr>
          </a:p>
        </p:txBody>
      </p:sp>
      <p:sp>
        <p:nvSpPr>
          <p:cNvPr id="6" name="TextBox 5">
            <a:extLst>
              <a:ext uri="{FF2B5EF4-FFF2-40B4-BE49-F238E27FC236}">
                <a16:creationId xmlns:a16="http://schemas.microsoft.com/office/drawing/2014/main" id="{9E964111-D7DD-83F2-DE8F-7B5E09D90A8F}"/>
              </a:ext>
            </a:extLst>
          </p:cNvPr>
          <p:cNvSpPr txBox="1"/>
          <p:nvPr/>
        </p:nvSpPr>
        <p:spPr>
          <a:xfrm>
            <a:off x="8137052" y="22358066"/>
            <a:ext cx="10446065" cy="11572399"/>
          </a:xfrm>
          <a:prstGeom prst="rect">
            <a:avLst/>
          </a:prstGeom>
          <a:noFill/>
        </p:spPr>
        <p:txBody>
          <a:bodyPr wrap="square" rtlCol="0">
            <a:spAutoFit/>
          </a:bodyPr>
          <a:lstStyle/>
          <a:p>
            <a:r>
              <a:rPr lang="en-US" sz="74600" dirty="0">
                <a:solidFill>
                  <a:srgbClr val="FF7575"/>
                </a:solidFill>
                <a:latin typeface="Roag" panose="020B0504040502030203" pitchFamily="34" charset="0"/>
              </a:rPr>
              <a:t>D</a:t>
            </a:r>
            <a:endParaRPr lang="en-GB" sz="74600" dirty="0">
              <a:solidFill>
                <a:srgbClr val="FF7575"/>
              </a:solidFill>
              <a:latin typeface="Roag" panose="020B0504040502030203" pitchFamily="34" charset="0"/>
            </a:endParaRPr>
          </a:p>
        </p:txBody>
      </p:sp>
      <p:cxnSp>
        <p:nvCxnSpPr>
          <p:cNvPr id="9" name="Straight Connector 8">
            <a:extLst>
              <a:ext uri="{FF2B5EF4-FFF2-40B4-BE49-F238E27FC236}">
                <a16:creationId xmlns:a16="http://schemas.microsoft.com/office/drawing/2014/main" id="{43ABFCF3-5B78-CA54-AFD0-061DD8323076}"/>
              </a:ext>
            </a:extLst>
          </p:cNvPr>
          <p:cNvCxnSpPr>
            <a:cxnSpLocks/>
          </p:cNvCxnSpPr>
          <p:nvPr/>
        </p:nvCxnSpPr>
        <p:spPr>
          <a:xfrm>
            <a:off x="7641390" y="2862296"/>
            <a:ext cx="0" cy="29075982"/>
          </a:xfrm>
          <a:prstGeom prst="line">
            <a:avLst/>
          </a:prstGeom>
          <a:ln>
            <a:solidFill>
              <a:srgbClr val="FF75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9773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3F878-8DDE-8424-8C62-B4A5B45DD6D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056F53C-BBCA-9427-858A-AECBBAF24E8A}"/>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1926019B-047E-07CD-A7DC-52672744F9EE}"/>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AB8A92AA-A032-BE4D-2AC5-61F9456C6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348750D5-A178-26C4-8309-A63D19BC01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1" name="TextBox 10">
            <a:extLst>
              <a:ext uri="{FF2B5EF4-FFF2-40B4-BE49-F238E27FC236}">
                <a16:creationId xmlns:a16="http://schemas.microsoft.com/office/drawing/2014/main" id="{763FAB52-527D-CED7-95D2-62A46AB90B7D}"/>
              </a:ext>
            </a:extLst>
          </p:cNvPr>
          <p:cNvSpPr txBox="1"/>
          <p:nvPr/>
        </p:nvSpPr>
        <p:spPr>
          <a:xfrm>
            <a:off x="24892000" y="3720615"/>
            <a:ext cx="21399500" cy="25483899"/>
          </a:xfrm>
          <a:prstGeom prst="rect">
            <a:avLst/>
          </a:prstGeom>
          <a:noFill/>
        </p:spPr>
        <p:txBody>
          <a:bodyPr wrap="square" rtlCol="0">
            <a:spAutoFit/>
          </a:bodyPr>
          <a:lstStyle/>
          <a:p>
            <a:r>
              <a:rPr lang="en-US" sz="5500" dirty="0">
                <a:solidFill>
                  <a:srgbClr val="FF4F4F"/>
                </a:solidFill>
                <a:latin typeface="Roag Light" panose="020B0404040502030203" pitchFamily="34" charset="0"/>
              </a:rPr>
              <a:t>D.5.3 </a:t>
            </a:r>
            <a:r>
              <a:rPr lang="en-US" sz="5500" dirty="0">
                <a:solidFill>
                  <a:srgbClr val="263D2B"/>
                </a:solidFill>
                <a:latin typeface="Roag Light" panose="020B0404040502030203" pitchFamily="34" charset="0"/>
              </a:rPr>
              <a:t>Cards may be placed at any angle or orientation so long as the rank on the card is visible to both players; precision is not required. </a:t>
            </a:r>
          </a:p>
          <a:p>
            <a:r>
              <a:rPr lang="en-US" sz="5500" dirty="0">
                <a:solidFill>
                  <a:srgbClr val="FF4F4F"/>
                </a:solidFill>
                <a:latin typeface="Roag Light" panose="020B0404040502030203" pitchFamily="34" charset="0"/>
              </a:rPr>
              <a:t>D.5.4 </a:t>
            </a:r>
            <a:r>
              <a:rPr lang="en-US" sz="5500" dirty="0">
                <a:solidFill>
                  <a:srgbClr val="263D2B"/>
                </a:solidFill>
                <a:latin typeface="Roag Light" panose="020B0404040502030203" pitchFamily="34" charset="0"/>
              </a:rPr>
              <a:t>If a card is placed ambiguously between the two piles, and a dispute arises, the referee determines which pile the card belongs to. </a:t>
            </a:r>
          </a:p>
          <a:p>
            <a:r>
              <a:rPr lang="en-US" sz="5500" dirty="0">
                <a:solidFill>
                  <a:srgbClr val="FF4F4F"/>
                </a:solidFill>
                <a:latin typeface="Roag Light" panose="020B0404040502030203" pitchFamily="34" charset="0"/>
              </a:rPr>
              <a:t>D.5.5 </a:t>
            </a:r>
            <a:r>
              <a:rPr lang="en-US" sz="5500" dirty="0">
                <a:solidFill>
                  <a:srgbClr val="263D2B"/>
                </a:solidFill>
                <a:latin typeface="Roag Light" panose="020B0404040502030203" pitchFamily="34" charset="0"/>
              </a:rPr>
              <a:t>Players must not intentionally obscure the top card of a Centre Pile.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D.6 Card Sequence </a:t>
            </a:r>
          </a:p>
          <a:p>
            <a:r>
              <a:rPr lang="en-US" sz="5500" dirty="0">
                <a:solidFill>
                  <a:srgbClr val="FF4F4F"/>
                </a:solidFill>
                <a:latin typeface="Roag Light" panose="020B0404040502030203" pitchFamily="34" charset="0"/>
              </a:rPr>
              <a:t>D.6.1 </a:t>
            </a:r>
            <a:r>
              <a:rPr lang="en-US" sz="5500" dirty="0">
                <a:solidFill>
                  <a:srgbClr val="263D2B"/>
                </a:solidFill>
                <a:latin typeface="Roag Light" panose="020B0404040502030203" pitchFamily="34" charset="0"/>
              </a:rPr>
              <a:t>A card is legally playable if its rank is exactly one higher or one lower than the top card of the target Centre Pile. </a:t>
            </a:r>
          </a:p>
          <a:p>
            <a:r>
              <a:rPr lang="en-US" sz="5500" dirty="0">
                <a:solidFill>
                  <a:srgbClr val="FF4F4F"/>
                </a:solidFill>
                <a:latin typeface="Roag Light" panose="020B0404040502030203" pitchFamily="34" charset="0"/>
              </a:rPr>
              <a:t>D.6.2 </a:t>
            </a:r>
            <a:r>
              <a:rPr lang="en-US" sz="5500" dirty="0">
                <a:solidFill>
                  <a:srgbClr val="263D2B"/>
                </a:solidFill>
                <a:latin typeface="Roag Light" panose="020B0404040502030203" pitchFamily="34" charset="0"/>
              </a:rPr>
              <a:t>All ranks follow a continuous loop sequence in both directions: </a:t>
            </a:r>
          </a:p>
          <a:p>
            <a:r>
              <a:rPr lang="en-US" sz="5500" dirty="0">
                <a:solidFill>
                  <a:srgbClr val="263D2B"/>
                </a:solidFill>
                <a:latin typeface="Roag Light" panose="020B0404040502030203" pitchFamily="34" charset="0"/>
              </a:rPr>
              <a:t>A → 2 → 3 → 4 → 5 → 6 → 7 → 8 → 9 → 10 → J → Q → K → A, repeating indefinitely. </a:t>
            </a:r>
          </a:p>
          <a:p>
            <a:r>
              <a:rPr lang="en-US" sz="5500" dirty="0">
                <a:solidFill>
                  <a:srgbClr val="FF4F4F"/>
                </a:solidFill>
                <a:latin typeface="Roag Light" panose="020B0404040502030203" pitchFamily="34" charset="0"/>
              </a:rPr>
              <a:t>D.6.3 </a:t>
            </a:r>
            <a:r>
              <a:rPr lang="en-US" sz="5500" dirty="0">
                <a:solidFill>
                  <a:srgbClr val="263D2B"/>
                </a:solidFill>
                <a:latin typeface="Roag Light" panose="020B0404040502030203" pitchFamily="34" charset="0"/>
              </a:rPr>
              <a:t>Suits and colours have no relevance in SLAPS.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D.7 Legal Plays </a:t>
            </a:r>
          </a:p>
          <a:p>
            <a:r>
              <a:rPr lang="en-US" sz="5500" dirty="0">
                <a:solidFill>
                  <a:srgbClr val="FF4F4F"/>
                </a:solidFill>
                <a:latin typeface="Roag Light" panose="020B0404040502030203" pitchFamily="34" charset="0"/>
              </a:rPr>
              <a:t>D.7.1 </a:t>
            </a:r>
            <a:r>
              <a:rPr lang="en-US" sz="5500" dirty="0">
                <a:solidFill>
                  <a:srgbClr val="263D2B"/>
                </a:solidFill>
                <a:latin typeface="Roag Light" panose="020B0404040502030203" pitchFamily="34" charset="0"/>
              </a:rPr>
              <a:t>A player may play only one card at a time.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D.7.1.1 </a:t>
            </a:r>
            <a:r>
              <a:rPr lang="en-US" sz="5500" dirty="0">
                <a:solidFill>
                  <a:srgbClr val="263D2B"/>
                </a:solidFill>
                <a:latin typeface="Roag Light" panose="020B0404040502030203" pitchFamily="34" charset="0"/>
              </a:rPr>
              <a:t>Only one legally playable card may be outside the player’s Foundation Pile boundary at any given time.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D.7.1.2 </a:t>
            </a:r>
            <a:r>
              <a:rPr lang="en-US" sz="5500" dirty="0">
                <a:solidFill>
                  <a:srgbClr val="263D2B"/>
                </a:solidFill>
                <a:latin typeface="Roag Light" panose="020B0404040502030203" pitchFamily="34" charset="0"/>
              </a:rPr>
              <a:t>A second card may not cross or break the boundary until the first has been legally played or returned. </a:t>
            </a:r>
          </a:p>
          <a:p>
            <a:r>
              <a:rPr lang="en-US" sz="5500" dirty="0">
                <a:solidFill>
                  <a:srgbClr val="FF4F4F"/>
                </a:solidFill>
                <a:latin typeface="Roag Light" panose="020B0404040502030203" pitchFamily="34" charset="0"/>
              </a:rPr>
              <a:t>D.7.2 </a:t>
            </a:r>
            <a:r>
              <a:rPr lang="en-US" sz="5500" dirty="0">
                <a:solidFill>
                  <a:srgbClr val="263D2B"/>
                </a:solidFill>
                <a:latin typeface="Roag Light" panose="020B0404040502030203" pitchFamily="34" charset="0"/>
              </a:rPr>
              <a:t>A card is legally played once the player releases their hand from the card while it is in contact with the Centre Pile. </a:t>
            </a:r>
          </a:p>
          <a:p>
            <a:r>
              <a:rPr lang="en-US" sz="5500" dirty="0">
                <a:solidFill>
                  <a:srgbClr val="FF4F4F"/>
                </a:solidFill>
                <a:latin typeface="Roag Light" panose="020B0404040502030203" pitchFamily="34" charset="0"/>
              </a:rPr>
              <a:t>D.7.3 </a:t>
            </a:r>
            <a:r>
              <a:rPr lang="en-US" sz="5500" dirty="0">
                <a:solidFill>
                  <a:srgbClr val="263D2B"/>
                </a:solidFill>
                <a:latin typeface="Roag Light" panose="020B0404040502030203" pitchFamily="34" charset="0"/>
              </a:rPr>
              <a:t>A player may not retract or reposition a card once released on a Centre Pile. </a:t>
            </a:r>
          </a:p>
          <a:p>
            <a:r>
              <a:rPr lang="en-US" sz="5500" dirty="0">
                <a:solidFill>
                  <a:srgbClr val="FF4F4F"/>
                </a:solidFill>
                <a:latin typeface="Roag Light" panose="020B0404040502030203" pitchFamily="34" charset="0"/>
              </a:rPr>
              <a:t>D.7.4 </a:t>
            </a:r>
            <a:r>
              <a:rPr lang="en-US" sz="5500" dirty="0">
                <a:solidFill>
                  <a:srgbClr val="263D2B"/>
                </a:solidFill>
                <a:latin typeface="Roag Light" panose="020B0404040502030203" pitchFamily="34" charset="0"/>
              </a:rPr>
              <a:t>A legally playable card may be hovered above the Centre Pile during the motion of play. </a:t>
            </a:r>
          </a:p>
          <a:p>
            <a:r>
              <a:rPr lang="en-US" sz="5500" dirty="0">
                <a:solidFill>
                  <a:srgbClr val="FF4F4F"/>
                </a:solidFill>
                <a:latin typeface="Roag Light" panose="020B0404040502030203" pitchFamily="34" charset="0"/>
              </a:rPr>
              <a:t>D.7.5 </a:t>
            </a:r>
            <a:r>
              <a:rPr lang="en-US" sz="5500" dirty="0">
                <a:solidFill>
                  <a:srgbClr val="263D2B"/>
                </a:solidFill>
                <a:latin typeface="Roag Light" panose="020B0404040502030203" pitchFamily="34" charset="0"/>
              </a:rPr>
              <a:t>If a player chooses not to turn their next card live immediately, when they have 3 or less currently live, this is not a violation. </a:t>
            </a:r>
          </a:p>
          <a:p>
            <a:endParaRPr lang="en-US" sz="5500" dirty="0">
              <a:solidFill>
                <a:srgbClr val="263D2B"/>
              </a:solidFill>
              <a:latin typeface="Roag Light" panose="020B0404040502030203" pitchFamily="34" charset="0"/>
            </a:endParaRPr>
          </a:p>
          <a:p>
            <a:r>
              <a:rPr lang="en-US" sz="5500" dirty="0">
                <a:solidFill>
                  <a:srgbClr val="263D2B"/>
                </a:solidFill>
                <a:latin typeface="Roag Light" panose="020B0404040502030203" pitchFamily="34" charset="0"/>
              </a:rPr>
              <a:t>. </a:t>
            </a:r>
          </a:p>
        </p:txBody>
      </p:sp>
      <p:sp>
        <p:nvSpPr>
          <p:cNvPr id="12" name="TextBox 11">
            <a:extLst>
              <a:ext uri="{FF2B5EF4-FFF2-40B4-BE49-F238E27FC236}">
                <a16:creationId xmlns:a16="http://schemas.microsoft.com/office/drawing/2014/main" id="{83FB1784-6C59-EB62-04B8-465286917B70}"/>
              </a:ext>
            </a:extLst>
          </p:cNvPr>
          <p:cNvSpPr txBox="1"/>
          <p:nvPr/>
        </p:nvSpPr>
        <p:spPr>
          <a:xfrm>
            <a:off x="24426481" y="31919955"/>
            <a:ext cx="10137909" cy="1200329"/>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D</a:t>
            </a:r>
          </a:p>
          <a:p>
            <a:r>
              <a:rPr lang="en-US" dirty="0">
                <a:solidFill>
                  <a:srgbClr val="263D2B"/>
                </a:solidFill>
                <a:latin typeface="Roag" panose="020B0504040502030203" pitchFamily="34" charset="0"/>
              </a:rPr>
              <a:t>Card Play Mechanics</a:t>
            </a: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9820447F-F936-E329-AF2F-DFB0525F60A7}"/>
              </a:ext>
            </a:extLst>
          </p:cNvPr>
          <p:cNvSpPr txBox="1"/>
          <p:nvPr/>
        </p:nvSpPr>
        <p:spPr>
          <a:xfrm>
            <a:off x="1746250" y="3720616"/>
            <a:ext cx="21399500" cy="28023056"/>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D.3 Live Cards and Boundary Restrictions </a:t>
            </a:r>
          </a:p>
          <a:p>
            <a:r>
              <a:rPr lang="en-US" sz="5500" dirty="0">
                <a:solidFill>
                  <a:srgbClr val="FF4F4F"/>
                </a:solidFill>
                <a:latin typeface="Roag Light" panose="020B0404040502030203" pitchFamily="34" charset="0"/>
              </a:rPr>
              <a:t>D.3.1 </a:t>
            </a:r>
            <a:r>
              <a:rPr lang="en-US" sz="5500" dirty="0">
                <a:solidFill>
                  <a:srgbClr val="263D2B"/>
                </a:solidFill>
                <a:latin typeface="Roag Light" panose="020B0404040502030203" pitchFamily="34" charset="0"/>
              </a:rPr>
              <a:t>A maximum of four live cards may exist at any time. </a:t>
            </a:r>
          </a:p>
          <a:p>
            <a:r>
              <a:rPr lang="en-US" sz="5500" dirty="0">
                <a:solidFill>
                  <a:srgbClr val="FF4F4F"/>
                </a:solidFill>
                <a:latin typeface="Roag Light" panose="020B0404040502030203" pitchFamily="34" charset="0"/>
              </a:rPr>
              <a:t>D.3.2 </a:t>
            </a:r>
            <a:r>
              <a:rPr lang="en-US" sz="5500" dirty="0">
                <a:solidFill>
                  <a:srgbClr val="263D2B"/>
                </a:solidFill>
                <a:latin typeface="Roag Light" panose="020B0404040502030203" pitchFamily="34" charset="0"/>
              </a:rPr>
              <a:t>A legally playable card may be removed from the Foundation boundary for the purpose of playing it. </a:t>
            </a:r>
          </a:p>
          <a:p>
            <a:r>
              <a:rPr lang="en-US" sz="5500" dirty="0">
                <a:solidFill>
                  <a:srgbClr val="FF4F4F"/>
                </a:solidFill>
                <a:latin typeface="Roag Light" panose="020B0404040502030203" pitchFamily="34" charset="0"/>
              </a:rPr>
              <a:t>D.3.3 </a:t>
            </a:r>
            <a:r>
              <a:rPr lang="en-US" sz="5500" dirty="0">
                <a:solidFill>
                  <a:srgbClr val="263D2B"/>
                </a:solidFill>
                <a:latin typeface="Roag Light" panose="020B0404040502030203" pitchFamily="34" charset="0"/>
              </a:rPr>
              <a:t>Only one legally playable card may be outside the Foundation boundary at any moment. </a:t>
            </a:r>
          </a:p>
          <a:p>
            <a:r>
              <a:rPr lang="en-US" sz="5500" dirty="0">
                <a:solidFill>
                  <a:srgbClr val="FF4F4F"/>
                </a:solidFill>
                <a:latin typeface="Roag Light" panose="020B0404040502030203" pitchFamily="34" charset="0"/>
              </a:rPr>
              <a:t>D.3.4 </a:t>
            </a:r>
            <a:r>
              <a:rPr lang="en-US" sz="5500" dirty="0">
                <a:solidFill>
                  <a:srgbClr val="263D2B"/>
                </a:solidFill>
                <a:latin typeface="Roag Light" panose="020B0404040502030203" pitchFamily="34" charset="0"/>
              </a:rPr>
              <a:t>A legally playable card may be returned to the Foundation boundary provided the player has not released it onto a Centre Pile. </a:t>
            </a:r>
          </a:p>
          <a:p>
            <a:r>
              <a:rPr lang="en-US" sz="5500" dirty="0">
                <a:solidFill>
                  <a:srgbClr val="FF4F4F"/>
                </a:solidFill>
                <a:latin typeface="Roag Light" panose="020B0404040502030203" pitchFamily="34" charset="0"/>
              </a:rPr>
              <a:t>D.3.5 </a:t>
            </a:r>
            <a:r>
              <a:rPr lang="en-US" sz="5500" dirty="0">
                <a:solidFill>
                  <a:srgbClr val="263D2B"/>
                </a:solidFill>
                <a:latin typeface="Roag Light" panose="020B0404040502030203" pitchFamily="34" charset="0"/>
              </a:rPr>
              <a:t>If a player accidentally removes or displaces multiple cards from the boundary, and no unfair advantage is gained, the player must simply return the cards to the boundary without penalty. </a:t>
            </a:r>
          </a:p>
          <a:p>
            <a:r>
              <a:rPr lang="en-US" sz="5500" dirty="0">
                <a:solidFill>
                  <a:srgbClr val="FF4F4F"/>
                </a:solidFill>
                <a:latin typeface="Roag Light" panose="020B0404040502030203" pitchFamily="34" charset="0"/>
              </a:rPr>
              <a:t>D.3.6 </a:t>
            </a:r>
            <a:r>
              <a:rPr lang="en-US" sz="5500" dirty="0">
                <a:solidFill>
                  <a:srgbClr val="263D2B"/>
                </a:solidFill>
                <a:latin typeface="Roag Light" panose="020B0404040502030203" pitchFamily="34" charset="0"/>
              </a:rPr>
              <a:t>A card is considered “outside the boundary” when lifted from the Foundation area.</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D.4 Draw Deck Mechanics </a:t>
            </a:r>
            <a:r>
              <a:rPr lang="en-US" sz="5500" b="1" dirty="0">
                <a:solidFill>
                  <a:srgbClr val="263D2B"/>
                </a:solidFill>
                <a:latin typeface="+mj-lt"/>
              </a:rPr>
              <a:t>(</a:t>
            </a:r>
            <a:r>
              <a:rPr lang="en-US" sz="5500" dirty="0">
                <a:solidFill>
                  <a:srgbClr val="263D2B"/>
                </a:solidFill>
                <a:latin typeface="Roag Medium" panose="020B0604040502030203" pitchFamily="34" charset="0"/>
              </a:rPr>
              <a:t>Non-Shortage Rules</a:t>
            </a:r>
            <a:r>
              <a:rPr lang="en-US" sz="5500" b="1" dirty="0">
                <a:solidFill>
                  <a:srgbClr val="263D2B"/>
                </a:solidFill>
                <a:latin typeface="+mj-lt"/>
              </a:rPr>
              <a:t>)</a:t>
            </a:r>
            <a:r>
              <a:rPr lang="en-US" sz="5500" dirty="0">
                <a:solidFill>
                  <a:srgbClr val="263D2B"/>
                </a:solidFill>
                <a:latin typeface="Roag Medium" panose="020B0604040502030203" pitchFamily="34" charset="0"/>
              </a:rPr>
              <a:t> </a:t>
            </a:r>
          </a:p>
          <a:p>
            <a:r>
              <a:rPr lang="en-US" sz="5500" dirty="0">
                <a:solidFill>
                  <a:srgbClr val="FF4F4F"/>
                </a:solidFill>
                <a:latin typeface="Roag Light" panose="020B0404040502030203" pitchFamily="34" charset="0"/>
              </a:rPr>
              <a:t>D.4.1 </a:t>
            </a:r>
            <a:r>
              <a:rPr lang="en-US" sz="5500" dirty="0">
                <a:solidFill>
                  <a:srgbClr val="263D2B"/>
                </a:solidFill>
                <a:latin typeface="Roag Light" panose="020B0404040502030203" pitchFamily="34" charset="0"/>
              </a:rPr>
              <a:t>All cards not used in the Foundation Pile constitute the player’s Draw Deck. </a:t>
            </a:r>
          </a:p>
          <a:p>
            <a:r>
              <a:rPr lang="en-US" sz="5500" dirty="0">
                <a:solidFill>
                  <a:srgbClr val="FF4F4F"/>
                </a:solidFill>
                <a:latin typeface="Roag Light" panose="020B0404040502030203" pitchFamily="34" charset="0"/>
              </a:rPr>
              <a:t>D.4.2 </a:t>
            </a:r>
            <a:r>
              <a:rPr lang="en-US" sz="5500" dirty="0">
                <a:solidFill>
                  <a:srgbClr val="263D2B"/>
                </a:solidFill>
                <a:latin typeface="Roag Light" panose="020B0404040502030203" pitchFamily="34" charset="0"/>
              </a:rPr>
              <a:t>The Draw Deck must always remain face-down and within its designated zone. </a:t>
            </a:r>
          </a:p>
          <a:p>
            <a:r>
              <a:rPr lang="en-US" sz="5500" dirty="0">
                <a:solidFill>
                  <a:srgbClr val="FF4F4F"/>
                </a:solidFill>
                <a:latin typeface="Roag Light" panose="020B0404040502030203" pitchFamily="34" charset="0"/>
              </a:rPr>
              <a:t>D.4.3 </a:t>
            </a:r>
            <a:r>
              <a:rPr lang="en-US" sz="5500" dirty="0">
                <a:solidFill>
                  <a:srgbClr val="263D2B"/>
                </a:solidFill>
                <a:latin typeface="Roag Light" panose="020B0404040502030203" pitchFamily="34" charset="0"/>
              </a:rPr>
              <a:t>A reveal must be performed in one continuous motion without delay, hesitation, or angle manipulation intended to gain unfair foreknowledge or advantage. </a:t>
            </a:r>
          </a:p>
          <a:p>
            <a:r>
              <a:rPr lang="en-US" sz="5500" dirty="0">
                <a:solidFill>
                  <a:srgbClr val="FF4F4F"/>
                </a:solidFill>
                <a:latin typeface="Roag Light" panose="020B0404040502030203" pitchFamily="34" charset="0"/>
              </a:rPr>
              <a:t>D.4.4 </a:t>
            </a:r>
            <a:r>
              <a:rPr lang="en-US" sz="5500" dirty="0">
                <a:solidFill>
                  <a:srgbClr val="263D2B"/>
                </a:solidFill>
                <a:latin typeface="Roag Light" panose="020B0404040502030203" pitchFamily="34" charset="0"/>
              </a:rPr>
              <a:t>Players must not “pre-lift” the top card of the Draw Deck before a reveal. </a:t>
            </a:r>
          </a:p>
          <a:p>
            <a:r>
              <a:rPr lang="en-US" sz="5500" dirty="0">
                <a:solidFill>
                  <a:srgbClr val="FF4F4F"/>
                </a:solidFill>
                <a:latin typeface="Roag Light" panose="020B0404040502030203" pitchFamily="34" charset="0"/>
              </a:rPr>
              <a:t>D.4.5 </a:t>
            </a:r>
            <a:r>
              <a:rPr lang="en-US" sz="5500" dirty="0">
                <a:solidFill>
                  <a:srgbClr val="263D2B"/>
                </a:solidFill>
                <a:latin typeface="Roag Light" panose="020B0404040502030203" pitchFamily="34" charset="0"/>
              </a:rPr>
              <a:t>If the Draw Deck is displaced without revealing cards, it must be returned to its zone without penalty. </a:t>
            </a:r>
          </a:p>
          <a:p>
            <a:r>
              <a:rPr lang="en-US" sz="5500" dirty="0">
                <a:solidFill>
                  <a:srgbClr val="FF4F4F"/>
                </a:solidFill>
                <a:latin typeface="Roag Light" panose="020B0404040502030203" pitchFamily="34" charset="0"/>
              </a:rPr>
              <a:t>D.4.6 </a:t>
            </a:r>
            <a:r>
              <a:rPr lang="en-US" sz="5500" dirty="0">
                <a:solidFill>
                  <a:srgbClr val="263D2B"/>
                </a:solidFill>
                <a:latin typeface="Roag Light" panose="020B0404040502030203" pitchFamily="34" charset="0"/>
              </a:rPr>
              <a:t>Shortages, borrowing, and all special Draw Deck situations are governed under Law G – Draw Deck Shortages.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D.5 Centre Piles </a:t>
            </a:r>
          </a:p>
          <a:p>
            <a:r>
              <a:rPr lang="en-US" sz="5500" dirty="0">
                <a:solidFill>
                  <a:srgbClr val="FF4F4F"/>
                </a:solidFill>
                <a:latin typeface="Roag Light" panose="020B0404040502030203" pitchFamily="34" charset="0"/>
              </a:rPr>
              <a:t>D.5.1 </a:t>
            </a:r>
            <a:r>
              <a:rPr lang="en-US" sz="5500" dirty="0">
                <a:solidFill>
                  <a:srgbClr val="263D2B"/>
                </a:solidFill>
                <a:latin typeface="Roag Light" panose="020B0404040502030203" pitchFamily="34" charset="0"/>
              </a:rPr>
              <a:t>Two Centre Piles exist in every game: left and right. </a:t>
            </a:r>
          </a:p>
          <a:p>
            <a:r>
              <a:rPr lang="en-US" sz="5500" dirty="0">
                <a:solidFill>
                  <a:srgbClr val="FF4F4F"/>
                </a:solidFill>
                <a:latin typeface="Roag Light" panose="020B0404040502030203" pitchFamily="34" charset="0"/>
              </a:rPr>
              <a:t>D.5.2 </a:t>
            </a:r>
            <a:r>
              <a:rPr lang="en-US" sz="5500" dirty="0">
                <a:solidFill>
                  <a:srgbClr val="263D2B"/>
                </a:solidFill>
                <a:latin typeface="Roag Light" panose="020B0404040502030203" pitchFamily="34" charset="0"/>
              </a:rPr>
              <a:t>A legal play involves placing a live Foundation card onto either Centre Pile. </a:t>
            </a:r>
          </a:p>
        </p:txBody>
      </p:sp>
      <p:sp>
        <p:nvSpPr>
          <p:cNvPr id="6" name="Slide Number Placeholder 5">
            <a:extLst>
              <a:ext uri="{FF2B5EF4-FFF2-40B4-BE49-F238E27FC236}">
                <a16:creationId xmlns:a16="http://schemas.microsoft.com/office/drawing/2014/main" id="{B5F94FCA-D185-C441-F8D5-2915D960C5F9}"/>
              </a:ext>
            </a:extLst>
          </p:cNvPr>
          <p:cNvSpPr>
            <a:spLocks noGrp="1"/>
          </p:cNvSpPr>
          <p:nvPr>
            <p:ph type="sldNum" sz="quarter" idx="12"/>
          </p:nvPr>
        </p:nvSpPr>
        <p:spPr/>
        <p:txBody>
          <a:bodyPr/>
          <a:lstStyle/>
          <a:p>
            <a:fld id="{6732928E-5997-48F8-AC23-6F94313F3A6B}" type="slidenum">
              <a:rPr lang="en-GB" smtClean="0"/>
              <a:t>15</a:t>
            </a:fld>
            <a:endParaRPr lang="en-GB" dirty="0"/>
          </a:p>
        </p:txBody>
      </p:sp>
    </p:spTree>
    <p:extLst>
      <p:ext uri="{BB962C8B-B14F-4D97-AF65-F5344CB8AC3E}">
        <p14:creationId xmlns:p14="http://schemas.microsoft.com/office/powerpoint/2010/main" val="2946497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A65FC-ED41-9C7F-994A-F4FC7C109BE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C1791E8-735D-69CA-4DDF-70E665AF0255}"/>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3FBD0EF3-B83B-5C85-45AB-BA861C69821E}"/>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8D34C8B3-96DD-ACF1-CB05-C6F690B82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95047EBC-F89B-B505-466A-F66CEB3655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1" name="TextBox 10">
            <a:extLst>
              <a:ext uri="{FF2B5EF4-FFF2-40B4-BE49-F238E27FC236}">
                <a16:creationId xmlns:a16="http://schemas.microsoft.com/office/drawing/2014/main" id="{B45886E0-3C98-55BE-1D84-69B90A04196E}"/>
              </a:ext>
            </a:extLst>
          </p:cNvPr>
          <p:cNvSpPr txBox="1"/>
          <p:nvPr/>
        </p:nvSpPr>
        <p:spPr>
          <a:xfrm>
            <a:off x="24892000" y="3720615"/>
            <a:ext cx="21399500" cy="14480887"/>
          </a:xfrm>
          <a:prstGeom prst="rect">
            <a:avLst/>
          </a:prstGeom>
          <a:noFill/>
        </p:spPr>
        <p:txBody>
          <a:bodyPr wrap="square" rtlCol="0">
            <a:spAutoFit/>
          </a:bodyPr>
          <a:lstStyle/>
          <a:p>
            <a:r>
              <a:rPr lang="en-US" sz="5500" dirty="0">
                <a:solidFill>
                  <a:srgbClr val="FF4F4F"/>
                </a:solidFill>
                <a:latin typeface="Roag Light" panose="020B0404040502030203" pitchFamily="34" charset="0"/>
              </a:rPr>
              <a:t>D.10.6 </a:t>
            </a:r>
            <a:r>
              <a:rPr lang="en-US" sz="5500" dirty="0">
                <a:solidFill>
                  <a:srgbClr val="263D2B"/>
                </a:solidFill>
                <a:latin typeface="Roag Light" panose="020B0404040502030203" pitchFamily="34" charset="0"/>
              </a:rPr>
              <a:t>If a live card flips face-down accidentally, it must be turned face-up before continuing play. </a:t>
            </a:r>
          </a:p>
          <a:p>
            <a:r>
              <a:rPr lang="en-US" sz="5500" dirty="0">
                <a:solidFill>
                  <a:srgbClr val="FF4F4F"/>
                </a:solidFill>
                <a:latin typeface="Roag Light" panose="020B0404040502030203" pitchFamily="34" charset="0"/>
              </a:rPr>
              <a:t>D.10.7 </a:t>
            </a:r>
            <a:r>
              <a:rPr lang="en-US" sz="5500" dirty="0">
                <a:solidFill>
                  <a:srgbClr val="263D2B"/>
                </a:solidFill>
                <a:latin typeface="Roag Light" panose="020B0404040502030203" pitchFamily="34" charset="0"/>
              </a:rPr>
              <a:t>Cards that ricochet or land in unusual orientations are still valid plays unless the referee determines otherwise.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D.11 Visibility Requirements </a:t>
            </a:r>
          </a:p>
          <a:p>
            <a:r>
              <a:rPr lang="en-US" sz="5500" dirty="0">
                <a:solidFill>
                  <a:srgbClr val="FF4F4F"/>
                </a:solidFill>
                <a:latin typeface="Roag Light" panose="020B0404040502030203" pitchFamily="34" charset="0"/>
              </a:rPr>
              <a:t>D.11.1 </a:t>
            </a:r>
            <a:r>
              <a:rPr lang="en-US" sz="5500" dirty="0">
                <a:solidFill>
                  <a:srgbClr val="263D2B"/>
                </a:solidFill>
                <a:latin typeface="Roag Light" panose="020B0404040502030203" pitchFamily="34" charset="0"/>
              </a:rPr>
              <a:t>All live Foundation cards must remain clearly visible to both players and the referee. </a:t>
            </a:r>
          </a:p>
          <a:p>
            <a:r>
              <a:rPr lang="en-US" sz="5500" dirty="0">
                <a:solidFill>
                  <a:srgbClr val="FF4F4F"/>
                </a:solidFill>
                <a:latin typeface="Roag Light" panose="020B0404040502030203" pitchFamily="34" charset="0"/>
              </a:rPr>
              <a:t>D.11.2 </a:t>
            </a:r>
            <a:r>
              <a:rPr lang="en-US" sz="5500" dirty="0">
                <a:solidFill>
                  <a:srgbClr val="263D2B"/>
                </a:solidFill>
                <a:latin typeface="Roag Light" panose="020B0404040502030203" pitchFamily="34" charset="0"/>
              </a:rPr>
              <a:t>Players must not intentionally obscure their live cards. </a:t>
            </a:r>
          </a:p>
          <a:p>
            <a:r>
              <a:rPr lang="en-US" sz="5500" dirty="0">
                <a:solidFill>
                  <a:srgbClr val="FF4F4F"/>
                </a:solidFill>
                <a:latin typeface="Roag Light" panose="020B0404040502030203" pitchFamily="34" charset="0"/>
              </a:rPr>
              <a:t>D.11.3 </a:t>
            </a:r>
            <a:r>
              <a:rPr lang="en-US" sz="5500" dirty="0">
                <a:solidFill>
                  <a:srgbClr val="263D2B"/>
                </a:solidFill>
                <a:latin typeface="Roag Light" panose="020B0404040502030203" pitchFamily="34" charset="0"/>
              </a:rPr>
              <a:t>If a live card becomes hidden due to natural pile disorder, the referee may instruct minor correction if required for clarity. </a:t>
            </a:r>
          </a:p>
          <a:p>
            <a:endParaRPr lang="en-US" sz="5500" dirty="0">
              <a:solidFill>
                <a:srgbClr val="263D2B"/>
              </a:solidFill>
              <a:latin typeface="Roag Medium" panose="020B0604040502030203" pitchFamily="34" charset="0"/>
            </a:endParaRPr>
          </a:p>
          <a:p>
            <a:r>
              <a:rPr lang="en-US" sz="5500" dirty="0">
                <a:solidFill>
                  <a:srgbClr val="263D2B"/>
                </a:solidFill>
                <a:latin typeface="Roag Medium" panose="020B0604040502030203" pitchFamily="34" charset="0"/>
              </a:rPr>
              <a:t>D.12 Governing Principle </a:t>
            </a:r>
          </a:p>
          <a:p>
            <a:r>
              <a:rPr lang="en-US" sz="5500" dirty="0">
                <a:solidFill>
                  <a:srgbClr val="FF4F4F"/>
                </a:solidFill>
                <a:latin typeface="Roag Light" panose="020B0404040502030203" pitchFamily="34" charset="0"/>
              </a:rPr>
              <a:t>D.12.1 </a:t>
            </a:r>
            <a:r>
              <a:rPr lang="en-US" sz="5500" dirty="0">
                <a:solidFill>
                  <a:srgbClr val="263D2B"/>
                </a:solidFill>
                <a:latin typeface="Roag Light" panose="020B0404040502030203" pitchFamily="34" charset="0"/>
              </a:rPr>
              <a:t>All mechanics in this Law are designed to preserve the fairness, reflex-based nature, and tempo of SLAPS. </a:t>
            </a:r>
          </a:p>
          <a:p>
            <a:r>
              <a:rPr lang="en-US" sz="5500" dirty="0">
                <a:solidFill>
                  <a:srgbClr val="FF4F4F"/>
                </a:solidFill>
                <a:latin typeface="Roag Light" panose="020B0404040502030203" pitchFamily="34" charset="0"/>
              </a:rPr>
              <a:t>D.12.2 </a:t>
            </a:r>
            <a:r>
              <a:rPr lang="en-US" sz="5500" dirty="0">
                <a:solidFill>
                  <a:srgbClr val="263D2B"/>
                </a:solidFill>
                <a:latin typeface="Roag Light" panose="020B0404040502030203" pitchFamily="34" charset="0"/>
              </a:rPr>
              <a:t>The referee has full authority to interpret and enforce all rules in Law D to maintain clarity, order, and equitable gameplay.</a:t>
            </a:r>
          </a:p>
        </p:txBody>
      </p:sp>
      <p:sp>
        <p:nvSpPr>
          <p:cNvPr id="12" name="TextBox 11">
            <a:extLst>
              <a:ext uri="{FF2B5EF4-FFF2-40B4-BE49-F238E27FC236}">
                <a16:creationId xmlns:a16="http://schemas.microsoft.com/office/drawing/2014/main" id="{A77A6F8F-EC75-ECD5-562D-F1E06D2E1AD1}"/>
              </a:ext>
            </a:extLst>
          </p:cNvPr>
          <p:cNvSpPr txBox="1"/>
          <p:nvPr/>
        </p:nvSpPr>
        <p:spPr>
          <a:xfrm>
            <a:off x="24426481" y="31919955"/>
            <a:ext cx="10137909" cy="1200329"/>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D</a:t>
            </a:r>
          </a:p>
          <a:p>
            <a:r>
              <a:rPr lang="en-US" dirty="0">
                <a:solidFill>
                  <a:srgbClr val="263D2B"/>
                </a:solidFill>
                <a:latin typeface="Roag" panose="020B0504040502030203" pitchFamily="34" charset="0"/>
              </a:rPr>
              <a:t>Card Play Mechanics</a:t>
            </a: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126EB9DF-05A9-C20B-57EE-94D0C39E747E}"/>
              </a:ext>
            </a:extLst>
          </p:cNvPr>
          <p:cNvSpPr txBox="1"/>
          <p:nvPr/>
        </p:nvSpPr>
        <p:spPr>
          <a:xfrm>
            <a:off x="1746250" y="3720616"/>
            <a:ext cx="21399500" cy="28023056"/>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D.8 Illegal Plays </a:t>
            </a:r>
          </a:p>
          <a:p>
            <a:r>
              <a:rPr lang="en-US" sz="5500" dirty="0">
                <a:solidFill>
                  <a:srgbClr val="FF4F4F"/>
                </a:solidFill>
                <a:latin typeface="Roag Light" panose="020B0404040502030203" pitchFamily="34" charset="0"/>
              </a:rPr>
              <a:t>D.8.1 </a:t>
            </a:r>
            <a:r>
              <a:rPr lang="en-US" sz="5500" dirty="0">
                <a:solidFill>
                  <a:srgbClr val="263D2B"/>
                </a:solidFill>
                <a:latin typeface="Roag Light" panose="020B0404040502030203" pitchFamily="34" charset="0"/>
              </a:rPr>
              <a:t>Playing a card that is not legally playable under the sequence </a:t>
            </a:r>
            <a:r>
              <a:rPr lang="en-US" sz="5500" i="1" dirty="0">
                <a:solidFill>
                  <a:srgbClr val="263D2B"/>
                </a:solidFill>
                <a:latin typeface="Roag Light" panose="020B0404040502030203" pitchFamily="34" charset="0"/>
              </a:rPr>
              <a:t>described in D.6 </a:t>
            </a:r>
            <a:r>
              <a:rPr lang="en-US" sz="5500" dirty="0">
                <a:solidFill>
                  <a:srgbClr val="263D2B"/>
                </a:solidFill>
                <a:latin typeface="Roag Light" panose="020B0404040502030203" pitchFamily="34" charset="0"/>
              </a:rPr>
              <a:t>is an illegal play. </a:t>
            </a:r>
          </a:p>
          <a:p>
            <a:r>
              <a:rPr lang="en-US" sz="5500" dirty="0">
                <a:solidFill>
                  <a:srgbClr val="FF4F4F"/>
                </a:solidFill>
                <a:latin typeface="Roag Light" panose="020B0404040502030203" pitchFamily="34" charset="0"/>
              </a:rPr>
              <a:t>D.8.2 </a:t>
            </a:r>
            <a:r>
              <a:rPr lang="en-US" sz="5500" dirty="0">
                <a:solidFill>
                  <a:srgbClr val="263D2B"/>
                </a:solidFill>
                <a:latin typeface="Roag Light" panose="020B0404040502030203" pitchFamily="34" charset="0"/>
              </a:rPr>
              <a:t>If the card is removed immediately, the referee issues a formal warning. </a:t>
            </a:r>
          </a:p>
          <a:p>
            <a:r>
              <a:rPr lang="en-US" sz="5500" dirty="0">
                <a:solidFill>
                  <a:srgbClr val="FF4F4F"/>
                </a:solidFill>
                <a:latin typeface="Roag Light" panose="020B0404040502030203" pitchFamily="34" charset="0"/>
              </a:rPr>
              <a:t>D.8.3 </a:t>
            </a:r>
            <a:r>
              <a:rPr lang="en-US" sz="5500" dirty="0">
                <a:solidFill>
                  <a:srgbClr val="263D2B"/>
                </a:solidFill>
                <a:latin typeface="Roag Light" panose="020B0404040502030203" pitchFamily="34" charset="0"/>
              </a:rPr>
              <a:t>If the card remains on the Centre Pile, the referee must issue a Yellow Card under Law I. </a:t>
            </a:r>
          </a:p>
          <a:p>
            <a:r>
              <a:rPr lang="en-US" sz="5500" dirty="0">
                <a:solidFill>
                  <a:srgbClr val="FF4F4F"/>
                </a:solidFill>
                <a:latin typeface="Roag Light" panose="020B0404040502030203" pitchFamily="34" charset="0"/>
              </a:rPr>
              <a:t>D.8.4 </a:t>
            </a:r>
            <a:r>
              <a:rPr lang="en-US" sz="5500" dirty="0">
                <a:solidFill>
                  <a:srgbClr val="263D2B"/>
                </a:solidFill>
                <a:latin typeface="Roag Light" panose="020B0404040502030203" pitchFamily="34" charset="0"/>
              </a:rPr>
              <a:t>Repeated illegal plays, even if removed quickly, may result in further sanctions at the referee’s discretion. </a:t>
            </a:r>
          </a:p>
          <a:p>
            <a:r>
              <a:rPr lang="en-US" sz="5500" dirty="0">
                <a:solidFill>
                  <a:srgbClr val="FF4F4F"/>
                </a:solidFill>
                <a:latin typeface="Roag Light" panose="020B0404040502030203" pitchFamily="34" charset="0"/>
              </a:rPr>
              <a:t>D.8.5 </a:t>
            </a:r>
            <a:r>
              <a:rPr lang="en-US" sz="5500" dirty="0">
                <a:solidFill>
                  <a:srgbClr val="263D2B"/>
                </a:solidFill>
                <a:latin typeface="Roag Light" panose="020B0404040502030203" pitchFamily="34" charset="0"/>
              </a:rPr>
              <a:t>Intentional interference with Centre Piles is a disciplinary offence - </a:t>
            </a:r>
            <a:r>
              <a:rPr lang="en-US" sz="5500" i="1" dirty="0">
                <a:solidFill>
                  <a:srgbClr val="263D2B"/>
                </a:solidFill>
                <a:latin typeface="Roag Light" panose="020B0404040502030203" pitchFamily="34" charset="0"/>
              </a:rPr>
              <a:t>see Law I</a:t>
            </a:r>
            <a:r>
              <a:rPr lang="en-US" sz="5500" dirty="0">
                <a:solidFill>
                  <a:srgbClr val="263D2B"/>
                </a:solidFill>
                <a:latin typeface="Roag Light" panose="020B0404040502030203" pitchFamily="34" charset="0"/>
              </a:rPr>
              <a:t>.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D.9 Priority and Simultaneous Plays </a:t>
            </a:r>
          </a:p>
          <a:p>
            <a:r>
              <a:rPr lang="en-US" sz="5500" dirty="0">
                <a:solidFill>
                  <a:srgbClr val="FF4F4F"/>
                </a:solidFill>
                <a:latin typeface="Roag Light" panose="020B0404040502030203" pitchFamily="34" charset="0"/>
              </a:rPr>
              <a:t>D.9.1 </a:t>
            </a:r>
            <a:r>
              <a:rPr lang="en-US" sz="5500" dirty="0">
                <a:solidFill>
                  <a:srgbClr val="263D2B"/>
                </a:solidFill>
                <a:latin typeface="Roag Light" panose="020B0404040502030203" pitchFamily="34" charset="0"/>
              </a:rPr>
              <a:t>If both players attempt to play onto the same Centre Pile simultaneously, the first card to make contact with the pile is deemed the legal card. </a:t>
            </a:r>
          </a:p>
          <a:p>
            <a:r>
              <a:rPr lang="en-US" sz="5500" dirty="0">
                <a:solidFill>
                  <a:srgbClr val="FF4F4F"/>
                </a:solidFill>
                <a:latin typeface="Roag Light" panose="020B0404040502030203" pitchFamily="34" charset="0"/>
              </a:rPr>
              <a:t>D.9.2 </a:t>
            </a:r>
            <a:r>
              <a:rPr lang="en-US" sz="5500" dirty="0">
                <a:solidFill>
                  <a:srgbClr val="263D2B"/>
                </a:solidFill>
                <a:latin typeface="Roag Light" panose="020B0404040502030203" pitchFamily="34" charset="0"/>
              </a:rPr>
              <a:t>In cases too close for players to determine, the referee decides which card was placed first. </a:t>
            </a:r>
          </a:p>
          <a:p>
            <a:r>
              <a:rPr lang="en-US" sz="5500" dirty="0">
                <a:solidFill>
                  <a:srgbClr val="FF4F4F"/>
                </a:solidFill>
                <a:latin typeface="Roag Light" panose="020B0404040502030203" pitchFamily="34" charset="0"/>
              </a:rPr>
              <a:t>D.9.3 </a:t>
            </a:r>
            <a:r>
              <a:rPr lang="en-US" sz="5500" dirty="0">
                <a:solidFill>
                  <a:srgbClr val="263D2B"/>
                </a:solidFill>
                <a:latin typeface="Roag Light" panose="020B0404040502030203" pitchFamily="34" charset="0"/>
              </a:rPr>
              <a:t>If a simultaneous play results in a situation where both Centre Piles show the same rank, this may trigger a slap challenge </a:t>
            </a:r>
            <a:r>
              <a:rPr lang="en-US" sz="5500" i="1" dirty="0">
                <a:solidFill>
                  <a:srgbClr val="263D2B"/>
                </a:solidFill>
                <a:latin typeface="Roag Light" panose="020B0404040502030203" pitchFamily="34" charset="0"/>
              </a:rPr>
              <a:t>(see Law F – Slap Challenges</a:t>
            </a:r>
            <a:r>
              <a:rPr lang="en-US" sz="5500" i="1" dirty="0">
                <a:solidFill>
                  <a:srgbClr val="263D2B"/>
                </a:solidFill>
                <a:latin typeface="+mj-lt"/>
              </a:rPr>
              <a:t>)</a:t>
            </a:r>
            <a:r>
              <a:rPr lang="en-US" sz="5500" i="1" dirty="0">
                <a:solidFill>
                  <a:srgbClr val="263D2B"/>
                </a:solidFill>
                <a:latin typeface="Roag Light" panose="020B0404040502030203" pitchFamily="34" charset="0"/>
              </a:rPr>
              <a:t>. </a:t>
            </a:r>
          </a:p>
          <a:p>
            <a:endParaRPr lang="en-US" sz="5500" i="1"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D.10 Handling and Movement of Cards </a:t>
            </a:r>
          </a:p>
          <a:p>
            <a:r>
              <a:rPr lang="en-US" sz="5500" dirty="0">
                <a:solidFill>
                  <a:srgbClr val="FF4F4F"/>
                </a:solidFill>
                <a:latin typeface="Roag Light" panose="020B0404040502030203" pitchFamily="34" charset="0"/>
              </a:rPr>
              <a:t>D.10.1 </a:t>
            </a:r>
            <a:r>
              <a:rPr lang="en-US" sz="5500" dirty="0">
                <a:solidFill>
                  <a:srgbClr val="263D2B"/>
                </a:solidFill>
                <a:latin typeface="Roag Light" panose="020B0404040502030203" pitchFamily="34" charset="0"/>
              </a:rPr>
              <a:t>Players cannot keep hold of a card once it has made contact with the Centre Pile in order to block the opponent from playing onto that card. </a:t>
            </a:r>
          </a:p>
          <a:p>
            <a:r>
              <a:rPr lang="en-US" sz="5500" dirty="0">
                <a:solidFill>
                  <a:srgbClr val="FF4F4F"/>
                </a:solidFill>
                <a:latin typeface="Roag Light" panose="020B0404040502030203" pitchFamily="34" charset="0"/>
              </a:rPr>
              <a:t>D.10.2 </a:t>
            </a:r>
            <a:r>
              <a:rPr lang="en-US" sz="5500" dirty="0">
                <a:solidFill>
                  <a:srgbClr val="263D2B"/>
                </a:solidFill>
                <a:latin typeface="Roag Light" panose="020B0404040502030203" pitchFamily="34" charset="0"/>
              </a:rPr>
              <a:t>Players must not hover hands over the Centre Pile or Draw Deck area in a way that seeks to pre-empt or manipulate play. </a:t>
            </a:r>
          </a:p>
          <a:p>
            <a:r>
              <a:rPr lang="en-US" sz="5500" dirty="0">
                <a:solidFill>
                  <a:srgbClr val="FF4F4F"/>
                </a:solidFill>
                <a:latin typeface="Roag Light" panose="020B0404040502030203" pitchFamily="34" charset="0"/>
              </a:rPr>
              <a:t>D.10.3 </a:t>
            </a:r>
            <a:r>
              <a:rPr lang="en-US" sz="5500" dirty="0">
                <a:solidFill>
                  <a:srgbClr val="263D2B"/>
                </a:solidFill>
                <a:latin typeface="Roag Light" panose="020B0404040502030203" pitchFamily="34" charset="0"/>
              </a:rPr>
              <a:t>Players may touch a live card but must not lift it unless they intend to play it. </a:t>
            </a:r>
          </a:p>
          <a:p>
            <a:r>
              <a:rPr lang="en-US" sz="5500" dirty="0">
                <a:solidFill>
                  <a:srgbClr val="FF4F4F"/>
                </a:solidFill>
                <a:latin typeface="Roag Light" panose="020B0404040502030203" pitchFamily="34" charset="0"/>
              </a:rPr>
              <a:t>D.10.4 </a:t>
            </a:r>
            <a:r>
              <a:rPr lang="en-US" sz="5500" dirty="0">
                <a:solidFill>
                  <a:srgbClr val="263D2B"/>
                </a:solidFill>
                <a:latin typeface="Roag Light" panose="020B0404040502030203" pitchFamily="34" charset="0"/>
              </a:rPr>
              <a:t>Players may reorganise Foundation Piles during moments of inactivity, provided no laws are violated. </a:t>
            </a:r>
          </a:p>
          <a:p>
            <a:r>
              <a:rPr lang="en-US" sz="5500" dirty="0">
                <a:solidFill>
                  <a:srgbClr val="FF4F4F"/>
                </a:solidFill>
                <a:latin typeface="Roag Light" panose="020B0404040502030203" pitchFamily="34" charset="0"/>
              </a:rPr>
              <a:t>D.10.5 </a:t>
            </a:r>
            <a:r>
              <a:rPr lang="en-US" sz="5500" dirty="0">
                <a:solidFill>
                  <a:srgbClr val="263D2B"/>
                </a:solidFill>
                <a:latin typeface="Roag Light" panose="020B0404040502030203" pitchFamily="34" charset="0"/>
              </a:rPr>
              <a:t>If a card is dropped accidentally, and it is not legally playable, it must be returned to the Foundation boundary without penalty. </a:t>
            </a:r>
          </a:p>
        </p:txBody>
      </p:sp>
      <p:sp>
        <p:nvSpPr>
          <p:cNvPr id="6" name="Slide Number Placeholder 5">
            <a:extLst>
              <a:ext uri="{FF2B5EF4-FFF2-40B4-BE49-F238E27FC236}">
                <a16:creationId xmlns:a16="http://schemas.microsoft.com/office/drawing/2014/main" id="{18AE8831-E087-439C-EDD9-6BDA7933BD17}"/>
              </a:ext>
            </a:extLst>
          </p:cNvPr>
          <p:cNvSpPr>
            <a:spLocks noGrp="1"/>
          </p:cNvSpPr>
          <p:nvPr>
            <p:ph type="sldNum" sz="quarter" idx="12"/>
          </p:nvPr>
        </p:nvSpPr>
        <p:spPr/>
        <p:txBody>
          <a:bodyPr/>
          <a:lstStyle/>
          <a:p>
            <a:fld id="{6732928E-5997-48F8-AC23-6F94313F3A6B}" type="slidenum">
              <a:rPr lang="en-GB" smtClean="0"/>
              <a:t>16</a:t>
            </a:fld>
            <a:endParaRPr lang="en-GB" dirty="0"/>
          </a:p>
        </p:txBody>
      </p:sp>
    </p:spTree>
    <p:extLst>
      <p:ext uri="{BB962C8B-B14F-4D97-AF65-F5344CB8AC3E}">
        <p14:creationId xmlns:p14="http://schemas.microsoft.com/office/powerpoint/2010/main" val="295214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571E1-0C31-FEFB-CA72-6310AD09590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BF85F5A-9EE2-D395-CA93-FF3677040241}"/>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23B79C08-395E-6A69-02D1-6BAFE05E6456}"/>
              </a:ext>
            </a:extLst>
          </p:cNvPr>
          <p:cNvSpPr/>
          <p:nvPr/>
        </p:nvSpPr>
        <p:spPr>
          <a:xfrm>
            <a:off x="0" y="0"/>
            <a:ext cx="23399750" cy="33083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D1C2EA06-DF34-8652-DDB6-29F0DF265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177F6432-99FB-FB2A-BAE5-4288D171D55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8" name="TextBox 7">
            <a:extLst>
              <a:ext uri="{FF2B5EF4-FFF2-40B4-BE49-F238E27FC236}">
                <a16:creationId xmlns:a16="http://schemas.microsoft.com/office/drawing/2014/main" id="{A548811D-575C-84F9-2D0A-33CE482613EC}"/>
              </a:ext>
            </a:extLst>
          </p:cNvPr>
          <p:cNvSpPr txBox="1"/>
          <p:nvPr/>
        </p:nvSpPr>
        <p:spPr>
          <a:xfrm>
            <a:off x="25146000" y="2862296"/>
            <a:ext cx="21653500" cy="2308324"/>
          </a:xfrm>
          <a:prstGeom prst="rect">
            <a:avLst/>
          </a:prstGeom>
          <a:noFill/>
        </p:spPr>
        <p:txBody>
          <a:bodyPr wrap="square" rtlCol="0">
            <a:spAutoFit/>
          </a:bodyPr>
          <a:lstStyle/>
          <a:p>
            <a:r>
              <a:rPr lang="en-US" sz="14400" dirty="0">
                <a:solidFill>
                  <a:srgbClr val="263D2B"/>
                </a:solidFill>
                <a:latin typeface="Roag" panose="020B0504040502030203" pitchFamily="34" charset="0"/>
              </a:rPr>
              <a:t>Match Structure</a:t>
            </a:r>
            <a:endParaRPr lang="en-GB" sz="14400" dirty="0">
              <a:solidFill>
                <a:srgbClr val="263D2B"/>
              </a:solidFill>
              <a:latin typeface="Roag" panose="020B0504040502030203" pitchFamily="34" charset="0"/>
            </a:endParaRPr>
          </a:p>
        </p:txBody>
      </p:sp>
      <p:cxnSp>
        <p:nvCxnSpPr>
          <p:cNvPr id="10" name="Straight Connector 9">
            <a:extLst>
              <a:ext uri="{FF2B5EF4-FFF2-40B4-BE49-F238E27FC236}">
                <a16:creationId xmlns:a16="http://schemas.microsoft.com/office/drawing/2014/main" id="{EA48609A-1C0D-8E13-BAEB-6679871863CD}"/>
              </a:ext>
            </a:extLst>
          </p:cNvPr>
          <p:cNvCxnSpPr>
            <a:cxnSpLocks/>
          </p:cNvCxnSpPr>
          <p:nvPr/>
        </p:nvCxnSpPr>
        <p:spPr>
          <a:xfrm>
            <a:off x="24333200" y="3416968"/>
            <a:ext cx="0" cy="29075982"/>
          </a:xfrm>
          <a:prstGeom prst="line">
            <a:avLst/>
          </a:prstGeom>
          <a:ln>
            <a:solidFill>
              <a:srgbClr val="263D2B"/>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F834C1A-6FE1-6BF1-A581-6B02894B2F09}"/>
              </a:ext>
            </a:extLst>
          </p:cNvPr>
          <p:cNvSpPr txBox="1"/>
          <p:nvPr/>
        </p:nvSpPr>
        <p:spPr>
          <a:xfrm>
            <a:off x="25146000" y="5643652"/>
            <a:ext cx="21399500" cy="23791128"/>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E.1 Overview </a:t>
            </a:r>
          </a:p>
          <a:p>
            <a:r>
              <a:rPr lang="en-US" sz="5500" dirty="0">
                <a:solidFill>
                  <a:srgbClr val="FF4F4F"/>
                </a:solidFill>
                <a:latin typeface="Roag Light" panose="020B0404040502030203" pitchFamily="34" charset="0"/>
              </a:rPr>
              <a:t>E.1.1 </a:t>
            </a:r>
            <a:r>
              <a:rPr lang="en-US" sz="5500" dirty="0">
                <a:solidFill>
                  <a:srgbClr val="263D2B"/>
                </a:solidFill>
                <a:latin typeface="Roag Light" panose="020B0404040502030203" pitchFamily="34" charset="0"/>
              </a:rPr>
              <a:t>This Law governs the structure and flow of a match, including the start of games, restarts, interruptions, concessions, and transitions between games. </a:t>
            </a:r>
          </a:p>
          <a:p>
            <a:r>
              <a:rPr lang="en-US" sz="5500" dirty="0">
                <a:solidFill>
                  <a:srgbClr val="FF4F4F"/>
                </a:solidFill>
                <a:latin typeface="Roag Light" panose="020B0404040502030203" pitchFamily="34" charset="0"/>
              </a:rPr>
              <a:t>E.1.2 </a:t>
            </a:r>
            <a:r>
              <a:rPr lang="en-US" sz="5500" dirty="0">
                <a:solidFill>
                  <a:srgbClr val="263D2B"/>
                </a:solidFill>
                <a:latin typeface="Roag Light" panose="020B0404040502030203" pitchFamily="34" charset="0"/>
              </a:rPr>
              <a:t>All gameplay mechanics, including card sequencing and slap challenges, are governed separately under </a:t>
            </a:r>
            <a:r>
              <a:rPr lang="en-US" sz="5500" i="1" dirty="0">
                <a:solidFill>
                  <a:srgbClr val="263D2B"/>
                </a:solidFill>
                <a:latin typeface="Roag Light" panose="020B0404040502030203" pitchFamily="34" charset="0"/>
              </a:rPr>
              <a:t>Law D – Card Play Mechanics </a:t>
            </a:r>
            <a:r>
              <a:rPr lang="en-US" sz="5500" dirty="0">
                <a:solidFill>
                  <a:srgbClr val="263D2B"/>
                </a:solidFill>
                <a:latin typeface="Roag Light" panose="020B0404040502030203" pitchFamily="34" charset="0"/>
              </a:rPr>
              <a:t>and </a:t>
            </a:r>
            <a:r>
              <a:rPr lang="en-US" sz="5500" i="1" dirty="0">
                <a:solidFill>
                  <a:srgbClr val="263D2B"/>
                </a:solidFill>
                <a:latin typeface="Roag Light" panose="020B0404040502030203" pitchFamily="34" charset="0"/>
              </a:rPr>
              <a:t>Law F – Slap Challenges</a:t>
            </a:r>
            <a:r>
              <a:rPr lang="en-US" sz="5500" dirty="0">
                <a:solidFill>
                  <a:srgbClr val="263D2B"/>
                </a:solidFill>
                <a:latin typeface="Roag Light" panose="020B0404040502030203" pitchFamily="34" charset="0"/>
              </a:rPr>
              <a:t>. </a:t>
            </a:r>
          </a:p>
          <a:p>
            <a:r>
              <a:rPr lang="en-US" sz="5500" dirty="0">
                <a:solidFill>
                  <a:srgbClr val="FF4F4F"/>
                </a:solidFill>
                <a:latin typeface="Roag Light" panose="020B0404040502030203" pitchFamily="34" charset="0"/>
              </a:rPr>
              <a:t>E.1.3 </a:t>
            </a:r>
            <a:r>
              <a:rPr lang="en-US" sz="5500" dirty="0">
                <a:solidFill>
                  <a:srgbClr val="263D2B"/>
                </a:solidFill>
                <a:latin typeface="Roag Light" panose="020B0404040502030203" pitchFamily="34" charset="0"/>
              </a:rPr>
              <a:t>Draw Deck shortages and associated procedures are governed under </a:t>
            </a:r>
            <a:r>
              <a:rPr lang="en-US" sz="5500" i="1" dirty="0">
                <a:solidFill>
                  <a:srgbClr val="263D2B"/>
                </a:solidFill>
                <a:latin typeface="Roag Light" panose="020B0404040502030203" pitchFamily="34" charset="0"/>
              </a:rPr>
              <a:t>Law G – Draw Deck Shortages</a:t>
            </a:r>
            <a:r>
              <a:rPr lang="en-US" sz="5500" dirty="0">
                <a:solidFill>
                  <a:srgbClr val="263D2B"/>
                </a:solidFill>
                <a:latin typeface="Roag Light" panose="020B0404040502030203" pitchFamily="34" charset="0"/>
              </a:rPr>
              <a:t>.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E.2 Start of a Game </a:t>
            </a:r>
          </a:p>
          <a:p>
            <a:r>
              <a:rPr lang="en-US" sz="5500" dirty="0">
                <a:solidFill>
                  <a:srgbClr val="FF4F4F"/>
                </a:solidFill>
                <a:latin typeface="Roag Light" panose="020B0404040502030203" pitchFamily="34" charset="0"/>
              </a:rPr>
              <a:t>E.2.1 </a:t>
            </a:r>
            <a:r>
              <a:rPr lang="en-US" sz="5500" dirty="0">
                <a:solidFill>
                  <a:srgbClr val="263D2B"/>
                </a:solidFill>
                <a:latin typeface="Roag Light" panose="020B0404040502030203" pitchFamily="34" charset="0"/>
              </a:rPr>
              <a:t>Before each game begins, both players must confirm they are ready, and the referee must confirm that the playing area is in a correct and fair condition. </a:t>
            </a:r>
          </a:p>
          <a:p>
            <a:r>
              <a:rPr lang="en-US" sz="5500" dirty="0">
                <a:solidFill>
                  <a:srgbClr val="FF4F4F"/>
                </a:solidFill>
                <a:latin typeface="Roag Light" panose="020B0404040502030203" pitchFamily="34" charset="0"/>
              </a:rPr>
              <a:t>E.2.2 </a:t>
            </a:r>
            <a:r>
              <a:rPr lang="en-US" sz="5500" dirty="0">
                <a:solidFill>
                  <a:srgbClr val="263D2B"/>
                </a:solidFill>
                <a:latin typeface="Roag Light" panose="020B0404040502030203" pitchFamily="34" charset="0"/>
              </a:rPr>
              <a:t>The referee, together with the players, must agree on the count used to begin the game </a:t>
            </a:r>
            <a:r>
              <a:rPr lang="en-US" sz="5500" dirty="0">
                <a:solidFill>
                  <a:srgbClr val="263D2B"/>
                </a:solidFill>
                <a:latin typeface="+mj-lt"/>
              </a:rPr>
              <a:t>(</a:t>
            </a:r>
            <a:r>
              <a:rPr lang="en-US" sz="5500" dirty="0">
                <a:solidFill>
                  <a:srgbClr val="263D2B"/>
                </a:solidFill>
                <a:latin typeface="Roag Light" panose="020B0404040502030203" pitchFamily="34" charset="0"/>
              </a:rPr>
              <a:t>e.g., “1-2-3” or “3-2-1”) and the exact moment the Draw Deck cards will be played (“on 1”, “on 3”, or “on go”). </a:t>
            </a:r>
          </a:p>
          <a:p>
            <a:r>
              <a:rPr lang="en-US" sz="5500" dirty="0">
                <a:solidFill>
                  <a:srgbClr val="FF4F4F"/>
                </a:solidFill>
                <a:latin typeface="Roag Light" panose="020B0404040502030203" pitchFamily="34" charset="0"/>
              </a:rPr>
              <a:t>E.2.3 </a:t>
            </a:r>
            <a:r>
              <a:rPr lang="en-US" sz="5500" dirty="0">
                <a:solidFill>
                  <a:srgbClr val="263D2B"/>
                </a:solidFill>
                <a:latin typeface="Roag Light" panose="020B0404040502030203" pitchFamily="34" charset="0"/>
              </a:rPr>
              <a:t>A game officially begins with a simultaneous reveal of the top card from each player’s Draw Deck. </a:t>
            </a:r>
          </a:p>
          <a:p>
            <a:r>
              <a:rPr lang="en-US" sz="5500" dirty="0">
                <a:solidFill>
                  <a:srgbClr val="FF4F4F"/>
                </a:solidFill>
                <a:latin typeface="Roag Light" panose="020B0404040502030203" pitchFamily="34" charset="0"/>
              </a:rPr>
              <a:t>E.2.4 </a:t>
            </a:r>
            <a:r>
              <a:rPr lang="en-US" sz="5500" dirty="0">
                <a:solidFill>
                  <a:srgbClr val="263D2B"/>
                </a:solidFill>
                <a:latin typeface="Roag Light" panose="020B0404040502030203" pitchFamily="34" charset="0"/>
              </a:rPr>
              <a:t>The reveal card must be lifted and placed in a manner that prevents either player from seeing the card before it makes contact with the Centre Pile.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E.3 Start of a Match </a:t>
            </a:r>
          </a:p>
          <a:p>
            <a:r>
              <a:rPr lang="en-US" sz="5500" dirty="0">
                <a:solidFill>
                  <a:srgbClr val="FF4F4F"/>
                </a:solidFill>
                <a:latin typeface="Roag Light" panose="020B0404040502030203" pitchFamily="34" charset="0"/>
              </a:rPr>
              <a:t>E.3.1 </a:t>
            </a:r>
            <a:r>
              <a:rPr lang="en-US" sz="5500" dirty="0">
                <a:solidFill>
                  <a:srgbClr val="263D2B"/>
                </a:solidFill>
                <a:latin typeface="Roag Light" panose="020B0404040502030203" pitchFamily="34" charset="0"/>
              </a:rPr>
              <a:t>A match begins at the moment of the first simultaneous Draw Deck reveal of Game 1. </a:t>
            </a:r>
          </a:p>
          <a:p>
            <a:r>
              <a:rPr lang="en-US" sz="5500" dirty="0">
                <a:solidFill>
                  <a:srgbClr val="FF4F4F"/>
                </a:solidFill>
                <a:latin typeface="Roag Light" panose="020B0404040502030203" pitchFamily="34" charset="0"/>
              </a:rPr>
              <a:t>E.3.2 </a:t>
            </a:r>
            <a:r>
              <a:rPr lang="en-US" sz="5500" dirty="0">
                <a:solidFill>
                  <a:srgbClr val="263D2B"/>
                </a:solidFill>
                <a:latin typeface="Roag Light" panose="020B0404040502030203" pitchFamily="34" charset="0"/>
              </a:rPr>
              <a:t>No match activities, rulings, or sanctions are applicable before the first reveal unless specifically authorised under </a:t>
            </a:r>
            <a:r>
              <a:rPr lang="en-US" sz="5500" i="1" dirty="0">
                <a:solidFill>
                  <a:srgbClr val="263D2B"/>
                </a:solidFill>
                <a:latin typeface="Roag Light" panose="020B0404040502030203" pitchFamily="34" charset="0"/>
              </a:rPr>
              <a:t>Law I – Disciplinary Action</a:t>
            </a:r>
            <a:r>
              <a:rPr lang="en-US" sz="5500" dirty="0">
                <a:solidFill>
                  <a:srgbClr val="263D2B"/>
                </a:solidFill>
                <a:latin typeface="Roag Light" panose="020B0404040502030203" pitchFamily="34" charset="0"/>
              </a:rPr>
              <a:t>. </a:t>
            </a:r>
          </a:p>
        </p:txBody>
      </p:sp>
      <p:sp>
        <p:nvSpPr>
          <p:cNvPr id="12" name="TextBox 11">
            <a:extLst>
              <a:ext uri="{FF2B5EF4-FFF2-40B4-BE49-F238E27FC236}">
                <a16:creationId xmlns:a16="http://schemas.microsoft.com/office/drawing/2014/main" id="{A7BF7FDF-375E-2C8B-6E51-ED33988A9979}"/>
              </a:ext>
            </a:extLst>
          </p:cNvPr>
          <p:cNvSpPr txBox="1"/>
          <p:nvPr/>
        </p:nvSpPr>
        <p:spPr>
          <a:xfrm>
            <a:off x="24426481" y="31919955"/>
            <a:ext cx="10137909" cy="1200329"/>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E</a:t>
            </a:r>
          </a:p>
          <a:p>
            <a:r>
              <a:rPr lang="en-US" dirty="0">
                <a:solidFill>
                  <a:srgbClr val="263D2B"/>
                </a:solidFill>
                <a:latin typeface="Roag" panose="020B0504040502030203" pitchFamily="34" charset="0"/>
              </a:rPr>
              <a:t>Match Structure </a:t>
            </a:r>
          </a:p>
          <a:p>
            <a:endParaRPr lang="en-GB" dirty="0">
              <a:solidFill>
                <a:srgbClr val="263D2B"/>
              </a:solidFill>
              <a:latin typeface="Roag" panose="020B0504040502030203" pitchFamily="34" charset="0"/>
            </a:endParaRPr>
          </a:p>
        </p:txBody>
      </p:sp>
      <p:sp>
        <p:nvSpPr>
          <p:cNvPr id="14" name="Slide Number Placeholder 13">
            <a:extLst>
              <a:ext uri="{FF2B5EF4-FFF2-40B4-BE49-F238E27FC236}">
                <a16:creationId xmlns:a16="http://schemas.microsoft.com/office/drawing/2014/main" id="{30F43FD1-DAA5-F043-D056-08539189144B}"/>
              </a:ext>
            </a:extLst>
          </p:cNvPr>
          <p:cNvSpPr>
            <a:spLocks noGrp="1"/>
          </p:cNvSpPr>
          <p:nvPr>
            <p:ph type="sldNum" sz="quarter" idx="12"/>
          </p:nvPr>
        </p:nvSpPr>
        <p:spPr/>
        <p:txBody>
          <a:bodyPr/>
          <a:lstStyle/>
          <a:p>
            <a:fld id="{6732928E-5997-48F8-AC23-6F94313F3A6B}" type="slidenum">
              <a:rPr lang="en-GB" smtClean="0"/>
              <a:t>17</a:t>
            </a:fld>
            <a:endParaRPr lang="en-GB" dirty="0"/>
          </a:p>
        </p:txBody>
      </p:sp>
      <p:sp>
        <p:nvSpPr>
          <p:cNvPr id="3" name="TextBox 2">
            <a:extLst>
              <a:ext uri="{FF2B5EF4-FFF2-40B4-BE49-F238E27FC236}">
                <a16:creationId xmlns:a16="http://schemas.microsoft.com/office/drawing/2014/main" id="{85463C3A-615E-AA87-C771-F6685AF5CBD1}"/>
              </a:ext>
            </a:extLst>
          </p:cNvPr>
          <p:cNvSpPr txBox="1"/>
          <p:nvPr/>
        </p:nvSpPr>
        <p:spPr>
          <a:xfrm>
            <a:off x="7857653" y="20388296"/>
            <a:ext cx="10446065" cy="3939540"/>
          </a:xfrm>
          <a:prstGeom prst="rect">
            <a:avLst/>
          </a:prstGeom>
          <a:noFill/>
        </p:spPr>
        <p:txBody>
          <a:bodyPr wrap="square" rtlCol="0">
            <a:spAutoFit/>
          </a:bodyPr>
          <a:lstStyle/>
          <a:p>
            <a:r>
              <a:rPr lang="en-US" sz="25000" dirty="0">
                <a:solidFill>
                  <a:srgbClr val="FF7575"/>
                </a:solidFill>
                <a:latin typeface="Roag Light" panose="020B0404040502030203" pitchFamily="34" charset="0"/>
              </a:rPr>
              <a:t>Law</a:t>
            </a:r>
            <a:endParaRPr lang="en-GB" sz="25000" dirty="0">
              <a:solidFill>
                <a:srgbClr val="FF7575"/>
              </a:solidFill>
              <a:latin typeface="Roag Light" panose="020B0404040502030203" pitchFamily="34" charset="0"/>
            </a:endParaRPr>
          </a:p>
        </p:txBody>
      </p:sp>
      <p:sp>
        <p:nvSpPr>
          <p:cNvPr id="6" name="TextBox 5">
            <a:extLst>
              <a:ext uri="{FF2B5EF4-FFF2-40B4-BE49-F238E27FC236}">
                <a16:creationId xmlns:a16="http://schemas.microsoft.com/office/drawing/2014/main" id="{C1D6CEA1-1830-22CE-1A0E-FCDB755887E9}"/>
              </a:ext>
            </a:extLst>
          </p:cNvPr>
          <p:cNvSpPr txBox="1"/>
          <p:nvPr/>
        </p:nvSpPr>
        <p:spPr>
          <a:xfrm>
            <a:off x="8137052" y="22358066"/>
            <a:ext cx="10446065" cy="11572399"/>
          </a:xfrm>
          <a:prstGeom prst="rect">
            <a:avLst/>
          </a:prstGeom>
          <a:noFill/>
        </p:spPr>
        <p:txBody>
          <a:bodyPr wrap="square" rtlCol="0">
            <a:spAutoFit/>
          </a:bodyPr>
          <a:lstStyle/>
          <a:p>
            <a:r>
              <a:rPr lang="en-US" sz="74600" dirty="0">
                <a:solidFill>
                  <a:srgbClr val="FF7575"/>
                </a:solidFill>
                <a:latin typeface="Roag" panose="020B0504040502030203" pitchFamily="34" charset="0"/>
              </a:rPr>
              <a:t>E</a:t>
            </a:r>
            <a:endParaRPr lang="en-GB" sz="74600" dirty="0">
              <a:solidFill>
                <a:srgbClr val="FF7575"/>
              </a:solidFill>
              <a:latin typeface="Roag" panose="020B0504040502030203" pitchFamily="34" charset="0"/>
            </a:endParaRPr>
          </a:p>
        </p:txBody>
      </p:sp>
      <p:cxnSp>
        <p:nvCxnSpPr>
          <p:cNvPr id="9" name="Straight Connector 8">
            <a:extLst>
              <a:ext uri="{FF2B5EF4-FFF2-40B4-BE49-F238E27FC236}">
                <a16:creationId xmlns:a16="http://schemas.microsoft.com/office/drawing/2014/main" id="{0FCB9664-55F2-300A-B1A6-804518F9BACB}"/>
              </a:ext>
            </a:extLst>
          </p:cNvPr>
          <p:cNvCxnSpPr>
            <a:cxnSpLocks/>
          </p:cNvCxnSpPr>
          <p:nvPr/>
        </p:nvCxnSpPr>
        <p:spPr>
          <a:xfrm>
            <a:off x="7641390" y="2862296"/>
            <a:ext cx="0" cy="29075982"/>
          </a:xfrm>
          <a:prstGeom prst="line">
            <a:avLst/>
          </a:prstGeom>
          <a:ln>
            <a:solidFill>
              <a:srgbClr val="FF75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3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8B705-BABA-B467-B842-59B1A97F787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546293A-2AD9-352E-E9D0-7F02D0667C7F}"/>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AD1AC789-CFC0-BB25-C6E6-20FFBFD4BD47}"/>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EA9836C5-BBF3-3058-8411-C45B9D97C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5453CB1B-7298-7191-E9F2-9697599064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1" name="TextBox 10">
            <a:extLst>
              <a:ext uri="{FF2B5EF4-FFF2-40B4-BE49-F238E27FC236}">
                <a16:creationId xmlns:a16="http://schemas.microsoft.com/office/drawing/2014/main" id="{B566ACB7-B0DD-A050-3611-0BD67B4F744D}"/>
              </a:ext>
            </a:extLst>
          </p:cNvPr>
          <p:cNvSpPr txBox="1"/>
          <p:nvPr/>
        </p:nvSpPr>
        <p:spPr>
          <a:xfrm>
            <a:off x="24892000" y="3720615"/>
            <a:ext cx="21399500" cy="26330285"/>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E.</a:t>
            </a:r>
            <a:r>
              <a:rPr lang="en-US" sz="5500">
                <a:solidFill>
                  <a:srgbClr val="263D2B"/>
                </a:solidFill>
                <a:latin typeface="Roag Medium" panose="020B0604040502030203" pitchFamily="34" charset="0"/>
              </a:rPr>
              <a:t>6 Concessions </a:t>
            </a:r>
            <a:endParaRPr lang="en-US" sz="5500" dirty="0">
              <a:solidFill>
                <a:srgbClr val="263D2B"/>
              </a:solidFill>
              <a:latin typeface="Roag Medium" panose="020B0604040502030203" pitchFamily="34" charset="0"/>
            </a:endParaRPr>
          </a:p>
          <a:p>
            <a:r>
              <a:rPr lang="en-US" sz="5500" dirty="0">
                <a:solidFill>
                  <a:srgbClr val="FF4F4F"/>
                </a:solidFill>
                <a:latin typeface="Roag Light" panose="020B0404040502030203" pitchFamily="34" charset="0"/>
              </a:rPr>
              <a:t>E.6.1 </a:t>
            </a:r>
            <a:r>
              <a:rPr lang="en-US" sz="5500" dirty="0">
                <a:solidFill>
                  <a:srgbClr val="263D2B"/>
                </a:solidFill>
                <a:latin typeface="Roag Light" panose="020B0404040502030203" pitchFamily="34" charset="0"/>
              </a:rPr>
              <a:t>A player may concede a match at any moment, including during a game, between games, immediately after a slap </a:t>
            </a:r>
            <a:r>
              <a:rPr lang="en-US" sz="5500" i="1" dirty="0">
                <a:solidFill>
                  <a:srgbClr val="263D2B"/>
                </a:solidFill>
                <a:latin typeface="+mj-lt"/>
              </a:rPr>
              <a:t>(</a:t>
            </a:r>
            <a:r>
              <a:rPr lang="en-US" sz="5500" i="1" dirty="0">
                <a:solidFill>
                  <a:srgbClr val="263D2B"/>
                </a:solidFill>
                <a:latin typeface="Roag Light" panose="020B0404040502030203" pitchFamily="34" charset="0"/>
              </a:rPr>
              <a:t>see Law F</a:t>
            </a:r>
            <a:r>
              <a:rPr lang="en-US" sz="5500" i="1" dirty="0">
                <a:solidFill>
                  <a:srgbClr val="263D2B"/>
                </a:solidFill>
                <a:latin typeface="+mj-lt"/>
              </a:rPr>
              <a:t>)</a:t>
            </a:r>
            <a:r>
              <a:rPr lang="en-US" sz="5500" i="1" dirty="0">
                <a:solidFill>
                  <a:srgbClr val="263D2B"/>
                </a:solidFill>
                <a:latin typeface="Roag Light" panose="020B0404040502030203" pitchFamily="34" charset="0"/>
              </a:rPr>
              <a:t>, </a:t>
            </a:r>
            <a:r>
              <a:rPr lang="en-US" sz="5500" dirty="0">
                <a:solidFill>
                  <a:srgbClr val="263D2B"/>
                </a:solidFill>
                <a:latin typeface="Roag Light" panose="020B0404040502030203" pitchFamily="34" charset="0"/>
              </a:rPr>
              <a:t>or immediately before a reveal. </a:t>
            </a:r>
          </a:p>
          <a:p>
            <a:r>
              <a:rPr lang="en-US" sz="5500" dirty="0">
                <a:solidFill>
                  <a:srgbClr val="FF4F4F"/>
                </a:solidFill>
                <a:latin typeface="Roag Light" panose="020B0404040502030203" pitchFamily="34" charset="0"/>
              </a:rPr>
              <a:t>E.6.2 </a:t>
            </a:r>
            <a:r>
              <a:rPr lang="en-US" sz="5500" dirty="0">
                <a:solidFill>
                  <a:srgbClr val="263D2B"/>
                </a:solidFill>
                <a:latin typeface="Roag Light" panose="020B0404040502030203" pitchFamily="34" charset="0"/>
              </a:rPr>
              <a:t>If a player concedes during a game, the non-conceding player is awarded that game in addition to all previously recorded games. </a:t>
            </a:r>
          </a:p>
          <a:p>
            <a:r>
              <a:rPr lang="en-US" sz="5500" dirty="0">
                <a:solidFill>
                  <a:srgbClr val="FF4F4F"/>
                </a:solidFill>
                <a:latin typeface="Roag Light" panose="020B0404040502030203" pitchFamily="34" charset="0"/>
              </a:rPr>
              <a:t>E.6.3 </a:t>
            </a:r>
            <a:r>
              <a:rPr lang="en-US" sz="5500" dirty="0">
                <a:solidFill>
                  <a:srgbClr val="263D2B"/>
                </a:solidFill>
                <a:latin typeface="Roag Light" panose="020B0404040502030203" pitchFamily="34" charset="0"/>
              </a:rPr>
              <a:t>If a player concedes between games, no additional game is awarded; the match ends with the existing game score. </a:t>
            </a:r>
          </a:p>
          <a:p>
            <a:r>
              <a:rPr lang="en-US" sz="5500" dirty="0">
                <a:solidFill>
                  <a:srgbClr val="FF4F4F"/>
                </a:solidFill>
                <a:latin typeface="Roag Light" panose="020B0404040502030203" pitchFamily="34" charset="0"/>
              </a:rPr>
              <a:t>E.6.4 </a:t>
            </a:r>
            <a:r>
              <a:rPr lang="en-US" sz="5500">
                <a:solidFill>
                  <a:srgbClr val="263D2B"/>
                </a:solidFill>
                <a:latin typeface="Roag Light" panose="020B0404040502030203" pitchFamily="34" charset="0"/>
              </a:rPr>
              <a:t>A concession </a:t>
            </a:r>
            <a:r>
              <a:rPr lang="en-US" sz="5500" dirty="0">
                <a:solidFill>
                  <a:srgbClr val="263D2B"/>
                </a:solidFill>
                <a:latin typeface="Roag Light" panose="020B0404040502030203" pitchFamily="34" charset="0"/>
              </a:rPr>
              <a:t>immediately terminates the match.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E.7 Interruptions, Pauses, and Suspensions </a:t>
            </a:r>
          </a:p>
          <a:p>
            <a:r>
              <a:rPr lang="en-US" sz="5500" dirty="0">
                <a:solidFill>
                  <a:srgbClr val="FF4F4F"/>
                </a:solidFill>
                <a:latin typeface="Roag Light" panose="020B0404040502030203" pitchFamily="34" charset="0"/>
              </a:rPr>
              <a:t>E.7.1 </a:t>
            </a:r>
            <a:r>
              <a:rPr lang="en-US" sz="5500" dirty="0">
                <a:solidFill>
                  <a:srgbClr val="263D2B"/>
                </a:solidFill>
                <a:latin typeface="Roag Light" panose="020B0404040502030203" pitchFamily="34" charset="0"/>
              </a:rPr>
              <a:t>The referee may suspend a match due to external circumstances, safety concerns, equipment failure, or any event that prevents fair continuation. </a:t>
            </a:r>
          </a:p>
          <a:p>
            <a:r>
              <a:rPr lang="en-US" sz="5500" dirty="0">
                <a:solidFill>
                  <a:srgbClr val="FF4F4F"/>
                </a:solidFill>
                <a:latin typeface="Roag Light" panose="020B0404040502030203" pitchFamily="34" charset="0"/>
              </a:rPr>
              <a:t>E.7.2 </a:t>
            </a:r>
            <a:r>
              <a:rPr lang="en-US" sz="5500" dirty="0">
                <a:solidFill>
                  <a:srgbClr val="263D2B"/>
                </a:solidFill>
                <a:latin typeface="Roag Light" panose="020B0404040502030203" pitchFamily="34" charset="0"/>
              </a:rPr>
              <a:t>All cards remain under the ownership of the respective players as they existed at the moment of suspension. </a:t>
            </a:r>
          </a:p>
          <a:p>
            <a:r>
              <a:rPr lang="en-US" sz="5500" dirty="0">
                <a:solidFill>
                  <a:srgbClr val="FF4F4F"/>
                </a:solidFill>
                <a:latin typeface="Roag Light" panose="020B0404040502030203" pitchFamily="34" charset="0"/>
              </a:rPr>
              <a:t>E.7.3 </a:t>
            </a:r>
            <a:r>
              <a:rPr lang="en-US" sz="5500" dirty="0">
                <a:solidFill>
                  <a:srgbClr val="263D2B"/>
                </a:solidFill>
                <a:latin typeface="Roag Light" panose="020B0404040502030203" pitchFamily="34" charset="0"/>
              </a:rPr>
              <a:t>Players must reconstruct their Foundation Piles and Draw Decks from the cards under their control prior to the stoppage. </a:t>
            </a:r>
          </a:p>
          <a:p>
            <a:r>
              <a:rPr lang="en-US" sz="5500" dirty="0">
                <a:solidFill>
                  <a:srgbClr val="FF4F4F"/>
                </a:solidFill>
                <a:latin typeface="Roag Light" panose="020B0404040502030203" pitchFamily="34" charset="0"/>
              </a:rPr>
              <a:t>E.7.4</a:t>
            </a:r>
            <a:r>
              <a:rPr lang="en-US" sz="5500" dirty="0">
                <a:solidFill>
                  <a:srgbClr val="263D2B"/>
                </a:solidFill>
                <a:latin typeface="Roag Light" panose="020B0404040502030203" pitchFamily="34" charset="0"/>
              </a:rPr>
              <a:t> The referee may, at their discretion, order the current game to be replayed if the state of the table cannot be fairly reconstructed. </a:t>
            </a:r>
          </a:p>
          <a:p>
            <a:r>
              <a:rPr lang="en-US" sz="5500" dirty="0">
                <a:solidFill>
                  <a:srgbClr val="FF4F4F"/>
                </a:solidFill>
                <a:latin typeface="Roag Light" panose="020B0404040502030203" pitchFamily="34" charset="0"/>
              </a:rPr>
              <a:t>E.7.5 </a:t>
            </a:r>
            <a:r>
              <a:rPr lang="en-US" sz="5500" dirty="0">
                <a:solidFill>
                  <a:srgbClr val="263D2B"/>
                </a:solidFill>
                <a:latin typeface="Roag Light" panose="020B0404040502030203" pitchFamily="34" charset="0"/>
              </a:rPr>
              <a:t>Only the referee may decide whether a suspended match is to be resumed, replayed, or abandoned.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E.8 Governing Principles </a:t>
            </a:r>
          </a:p>
          <a:p>
            <a:r>
              <a:rPr lang="en-US" sz="5500" dirty="0">
                <a:solidFill>
                  <a:srgbClr val="FF4F4F"/>
                </a:solidFill>
                <a:latin typeface="Roag Light" panose="020B0404040502030203" pitchFamily="34" charset="0"/>
              </a:rPr>
              <a:t>E.8.1 </a:t>
            </a:r>
            <a:r>
              <a:rPr lang="en-US" sz="5500" dirty="0">
                <a:solidFill>
                  <a:srgbClr val="263D2B"/>
                </a:solidFill>
                <a:latin typeface="Roag Light" panose="020B0404040502030203" pitchFamily="34" charset="0"/>
              </a:rPr>
              <a:t>Match Structure exists to preserve fairness, clarity, and the reflex-driven nature of SLAPS. </a:t>
            </a:r>
          </a:p>
          <a:p>
            <a:r>
              <a:rPr lang="en-US" sz="5500" dirty="0">
                <a:solidFill>
                  <a:srgbClr val="FF4F4F"/>
                </a:solidFill>
                <a:latin typeface="Roag Light" panose="020B0404040502030203" pitchFamily="34" charset="0"/>
              </a:rPr>
              <a:t>E.8.2 </a:t>
            </a:r>
            <a:r>
              <a:rPr lang="en-US" sz="5500" dirty="0">
                <a:solidFill>
                  <a:srgbClr val="263D2B"/>
                </a:solidFill>
                <a:latin typeface="Roag Light" panose="020B0404040502030203" pitchFamily="34" charset="0"/>
              </a:rPr>
              <a:t>All participants must respect stoppages, restarts, and procedural rulings issued by the referee. </a:t>
            </a:r>
          </a:p>
          <a:p>
            <a:r>
              <a:rPr lang="en-US" sz="5500" dirty="0">
                <a:solidFill>
                  <a:srgbClr val="FF4F4F"/>
                </a:solidFill>
                <a:latin typeface="Roag Light" panose="020B0404040502030203" pitchFamily="34" charset="0"/>
              </a:rPr>
              <a:t>E.8.3 </a:t>
            </a:r>
            <a:r>
              <a:rPr lang="en-US" sz="5500" dirty="0">
                <a:solidFill>
                  <a:srgbClr val="263D2B"/>
                </a:solidFill>
                <a:latin typeface="Roag Light" panose="020B0404040502030203" pitchFamily="34" charset="0"/>
              </a:rPr>
              <a:t>In all cases not covered explicitly in this Law, the referee must make decisions consistent with the spirit and intention of SLAPS and with the requirements of </a:t>
            </a:r>
            <a:r>
              <a:rPr lang="en-US" sz="5500" i="1" dirty="0">
                <a:solidFill>
                  <a:srgbClr val="263D2B"/>
                </a:solidFill>
                <a:latin typeface="Roag Light" panose="020B0404040502030203" pitchFamily="34" charset="0"/>
              </a:rPr>
              <a:t>Laws D, F, and G. </a:t>
            </a:r>
          </a:p>
        </p:txBody>
      </p:sp>
      <p:sp>
        <p:nvSpPr>
          <p:cNvPr id="12" name="TextBox 11">
            <a:extLst>
              <a:ext uri="{FF2B5EF4-FFF2-40B4-BE49-F238E27FC236}">
                <a16:creationId xmlns:a16="http://schemas.microsoft.com/office/drawing/2014/main" id="{3E6BE148-1E98-7F62-16C8-3755B2D2E5E0}"/>
              </a:ext>
            </a:extLst>
          </p:cNvPr>
          <p:cNvSpPr txBox="1"/>
          <p:nvPr/>
        </p:nvSpPr>
        <p:spPr>
          <a:xfrm>
            <a:off x="24426481" y="31919955"/>
            <a:ext cx="10137909" cy="1200329"/>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E</a:t>
            </a:r>
          </a:p>
          <a:p>
            <a:r>
              <a:rPr lang="en-US" dirty="0">
                <a:solidFill>
                  <a:srgbClr val="263D2B"/>
                </a:solidFill>
                <a:latin typeface="Roag" panose="020B0504040502030203" pitchFamily="34" charset="0"/>
              </a:rPr>
              <a:t>Match Structure </a:t>
            </a: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83C2D9F6-F016-E8F0-AA98-C06DCFD19760}"/>
              </a:ext>
            </a:extLst>
          </p:cNvPr>
          <p:cNvSpPr txBox="1"/>
          <p:nvPr/>
        </p:nvSpPr>
        <p:spPr>
          <a:xfrm>
            <a:off x="1746250" y="3720616"/>
            <a:ext cx="21399500" cy="28023056"/>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E.4 Restarts and Continuity of Play </a:t>
            </a:r>
          </a:p>
          <a:p>
            <a:r>
              <a:rPr lang="en-US" sz="5500" dirty="0">
                <a:solidFill>
                  <a:srgbClr val="FF4F4F"/>
                </a:solidFill>
                <a:latin typeface="Roag Light" panose="020B0404040502030203" pitchFamily="34" charset="0"/>
              </a:rPr>
              <a:t>E.4.1</a:t>
            </a:r>
            <a:r>
              <a:rPr lang="en-US" sz="5500" dirty="0">
                <a:solidFill>
                  <a:srgbClr val="263D2B"/>
                </a:solidFill>
                <a:latin typeface="Roag Light" panose="020B0404040502030203" pitchFamily="34" charset="0"/>
              </a:rPr>
              <a:t> Play must continue without interruption unless the referee calls for a stoppage. </a:t>
            </a:r>
          </a:p>
          <a:p>
            <a:r>
              <a:rPr lang="en-US" sz="5500" dirty="0">
                <a:solidFill>
                  <a:srgbClr val="FF4F4F"/>
                </a:solidFill>
                <a:latin typeface="Roag Light" panose="020B0404040502030203" pitchFamily="34" charset="0"/>
              </a:rPr>
              <a:t>E.4.2 </a:t>
            </a:r>
            <a:r>
              <a:rPr lang="en-US" sz="5500" dirty="0">
                <a:solidFill>
                  <a:srgbClr val="263D2B"/>
                </a:solidFill>
                <a:latin typeface="Roag Light" panose="020B0404040502030203" pitchFamily="34" charset="0"/>
              </a:rPr>
              <a:t>Any stoppage of play, for any reason, requires a completely new simultaneous Draw Deck reveal to restart the game. </a:t>
            </a:r>
          </a:p>
          <a:p>
            <a:r>
              <a:rPr lang="en-US" sz="5500" dirty="0">
                <a:solidFill>
                  <a:srgbClr val="FF4F4F"/>
                </a:solidFill>
                <a:latin typeface="Roag Light" panose="020B0404040502030203" pitchFamily="34" charset="0"/>
              </a:rPr>
              <a:t>E.4.3 </a:t>
            </a:r>
            <a:r>
              <a:rPr lang="en-US" sz="5500" dirty="0">
                <a:solidFill>
                  <a:srgbClr val="263D2B"/>
                </a:solidFill>
                <a:latin typeface="Roag Light" panose="020B0404040502030203" pitchFamily="34" charset="0"/>
              </a:rPr>
              <a:t>Circumstances in which the referee may call a stoppage include, but are not limited to: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E.4.3.1 </a:t>
            </a:r>
            <a:r>
              <a:rPr lang="en-US" sz="5500" dirty="0">
                <a:solidFill>
                  <a:srgbClr val="263D2B"/>
                </a:solidFill>
                <a:latin typeface="Roag Light" panose="020B0404040502030203" pitchFamily="34" charset="0"/>
              </a:rPr>
              <a:t>accidental movement, spillage, or displacement of cards;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E.4.3.2 </a:t>
            </a:r>
            <a:r>
              <a:rPr lang="en-US" sz="5500" dirty="0">
                <a:solidFill>
                  <a:srgbClr val="263D2B"/>
                </a:solidFill>
                <a:latin typeface="Roag Light" panose="020B0404040502030203" pitchFamily="34" charset="0"/>
              </a:rPr>
              <a:t>external disturbance or safety concern;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E.4.3.3 </a:t>
            </a:r>
            <a:r>
              <a:rPr lang="en-US" sz="5500" dirty="0">
                <a:solidFill>
                  <a:srgbClr val="263D2B"/>
                </a:solidFill>
                <a:latin typeface="Roag Light" panose="020B0404040502030203" pitchFamily="34" charset="0"/>
              </a:rPr>
              <a:t>uncertainty regarding which card was played first;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E.4.3.4 </a:t>
            </a:r>
            <a:r>
              <a:rPr lang="en-US" sz="5500" dirty="0">
                <a:solidFill>
                  <a:srgbClr val="263D2B"/>
                </a:solidFill>
                <a:latin typeface="Roag Light" panose="020B0404040502030203" pitchFamily="34" charset="0"/>
              </a:rPr>
              <a:t>disputes that disrupt the flow of play;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E.4.3.5 </a:t>
            </a:r>
            <a:r>
              <a:rPr lang="en-US" sz="5500" dirty="0">
                <a:solidFill>
                  <a:srgbClr val="263D2B"/>
                </a:solidFill>
                <a:latin typeface="Roag Light" panose="020B0404040502030203" pitchFamily="34" charset="0"/>
              </a:rPr>
              <a:t>equipment issues or mat displacement;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E.4.3.6 </a:t>
            </a:r>
            <a:r>
              <a:rPr lang="en-US" sz="5500" dirty="0">
                <a:solidFill>
                  <a:srgbClr val="263D2B"/>
                </a:solidFill>
                <a:latin typeface="Roag Light" panose="020B0404040502030203" pitchFamily="34" charset="0"/>
              </a:rPr>
              <a:t>any situation where fairness, clarity, or safety is compromised. </a:t>
            </a:r>
          </a:p>
          <a:p>
            <a:r>
              <a:rPr lang="en-US" sz="5500" dirty="0">
                <a:solidFill>
                  <a:srgbClr val="FF4F4F"/>
                </a:solidFill>
                <a:latin typeface="Roag Light" panose="020B0404040502030203" pitchFamily="34" charset="0"/>
              </a:rPr>
              <a:t>E.4.4 </a:t>
            </a:r>
            <a:r>
              <a:rPr lang="en-US" sz="5500" dirty="0">
                <a:solidFill>
                  <a:srgbClr val="263D2B"/>
                </a:solidFill>
                <a:latin typeface="Roag Light" panose="020B0404040502030203" pitchFamily="34" charset="0"/>
              </a:rPr>
              <a:t>A player may request a stoppage, but the referee may accept or reject the request at their discretion. </a:t>
            </a:r>
          </a:p>
          <a:p>
            <a:r>
              <a:rPr lang="en-US" sz="5500" dirty="0">
                <a:solidFill>
                  <a:srgbClr val="FF4F4F"/>
                </a:solidFill>
                <a:latin typeface="Roag Light" panose="020B0404040502030203" pitchFamily="34" charset="0"/>
              </a:rPr>
              <a:t>E.4.5 </a:t>
            </a:r>
            <a:r>
              <a:rPr lang="en-US" sz="5500" dirty="0">
                <a:solidFill>
                  <a:srgbClr val="263D2B"/>
                </a:solidFill>
                <a:latin typeface="Roag Light" panose="020B0404040502030203" pitchFamily="34" charset="0"/>
              </a:rPr>
              <a:t>Once a stoppage has been called, the referee must ensure all cards return to their legal positions before ordering a new reveal. </a:t>
            </a:r>
          </a:p>
          <a:p>
            <a:r>
              <a:rPr lang="en-US" sz="5500" dirty="0">
                <a:solidFill>
                  <a:srgbClr val="FF4F4F"/>
                </a:solidFill>
                <a:latin typeface="Roag Light" panose="020B0404040502030203" pitchFamily="34" charset="0"/>
              </a:rPr>
              <a:t>E.4.6 </a:t>
            </a:r>
            <a:r>
              <a:rPr lang="en-US" sz="5500" dirty="0">
                <a:solidFill>
                  <a:srgbClr val="263D2B"/>
                </a:solidFill>
                <a:latin typeface="Roag Light" panose="020B0404040502030203" pitchFamily="34" charset="0"/>
              </a:rPr>
              <a:t>Restarts following stalemates are governed under </a:t>
            </a:r>
            <a:r>
              <a:rPr lang="en-US" sz="5500" i="1" dirty="0">
                <a:solidFill>
                  <a:srgbClr val="263D2B"/>
                </a:solidFill>
                <a:latin typeface="Roag Light" panose="020B0404040502030203" pitchFamily="34" charset="0"/>
              </a:rPr>
              <a:t>Law G – Draw Deck Shortages. </a:t>
            </a:r>
          </a:p>
          <a:p>
            <a:endParaRPr lang="en-US" sz="5500" i="1"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E.5 Between Games </a:t>
            </a:r>
          </a:p>
          <a:p>
            <a:r>
              <a:rPr lang="en-US" sz="5500" dirty="0">
                <a:solidFill>
                  <a:srgbClr val="FF4F4F"/>
                </a:solidFill>
                <a:latin typeface="Roag Light" panose="020B0404040502030203" pitchFamily="34" charset="0"/>
              </a:rPr>
              <a:t>E.5.1 </a:t>
            </a:r>
            <a:r>
              <a:rPr lang="en-US" sz="5500" dirty="0">
                <a:solidFill>
                  <a:srgbClr val="263D2B"/>
                </a:solidFill>
                <a:latin typeface="Roag Light" panose="020B0404040502030203" pitchFamily="34" charset="0"/>
              </a:rPr>
              <a:t>When a game ends, all cards under each player’s control must be collected and kept separate from the opponent’s cards. </a:t>
            </a:r>
          </a:p>
          <a:p>
            <a:r>
              <a:rPr lang="en-US" sz="5500" dirty="0">
                <a:solidFill>
                  <a:srgbClr val="FF4F4F"/>
                </a:solidFill>
                <a:latin typeface="Roag Light" panose="020B0404040502030203" pitchFamily="34" charset="0"/>
              </a:rPr>
              <a:t>E.5.2 </a:t>
            </a:r>
            <a:r>
              <a:rPr lang="en-US" sz="5500" dirty="0">
                <a:solidFill>
                  <a:srgbClr val="263D2B"/>
                </a:solidFill>
                <a:latin typeface="Roag Light" panose="020B0404040502030203" pitchFamily="34" charset="0"/>
              </a:rPr>
              <a:t>Each player must thoroughly shuffle the cards under their control before the next game begins. </a:t>
            </a:r>
          </a:p>
          <a:p>
            <a:r>
              <a:rPr lang="en-US" sz="5500" dirty="0">
                <a:solidFill>
                  <a:srgbClr val="FF4F4F"/>
                </a:solidFill>
                <a:latin typeface="Roag Light" panose="020B0404040502030203" pitchFamily="34" charset="0"/>
              </a:rPr>
              <a:t>E.5.3 </a:t>
            </a:r>
            <a:r>
              <a:rPr lang="en-US" sz="5500" dirty="0">
                <a:solidFill>
                  <a:srgbClr val="263D2B"/>
                </a:solidFill>
                <a:latin typeface="Roag Light" panose="020B0404040502030203" pitchFamily="34" charset="0"/>
              </a:rPr>
              <a:t>After shuffling, each player must form a new Foundation Pile using the top ten cards of their shuffled deck, unless fewer than ten cards are available </a:t>
            </a:r>
            <a:r>
              <a:rPr lang="en-US" sz="5500" i="1" dirty="0">
                <a:solidFill>
                  <a:srgbClr val="263D2B"/>
                </a:solidFill>
                <a:latin typeface="+mj-lt"/>
              </a:rPr>
              <a:t>(</a:t>
            </a:r>
            <a:r>
              <a:rPr lang="en-US" sz="5500" i="1" dirty="0">
                <a:solidFill>
                  <a:srgbClr val="263D2B"/>
                </a:solidFill>
                <a:latin typeface="Roag Light" panose="020B0404040502030203" pitchFamily="34" charset="0"/>
              </a:rPr>
              <a:t>see D.2.4</a:t>
            </a:r>
            <a:r>
              <a:rPr lang="en-US" sz="5500" i="1" dirty="0">
                <a:solidFill>
                  <a:srgbClr val="263D2B"/>
                </a:solidFill>
                <a:latin typeface="+mj-lt"/>
              </a:rPr>
              <a:t>)</a:t>
            </a:r>
            <a:r>
              <a:rPr lang="en-US" sz="5500" i="1" dirty="0">
                <a:solidFill>
                  <a:srgbClr val="263D2B"/>
                </a:solidFill>
                <a:latin typeface="Roag Light" panose="020B0404040502030203" pitchFamily="34" charset="0"/>
              </a:rPr>
              <a:t>. </a:t>
            </a:r>
          </a:p>
          <a:p>
            <a:r>
              <a:rPr lang="en-US" sz="5500" dirty="0">
                <a:solidFill>
                  <a:srgbClr val="FF4F4F"/>
                </a:solidFill>
                <a:latin typeface="Roag Light" panose="020B0404040502030203" pitchFamily="34" charset="0"/>
              </a:rPr>
              <a:t>E.5.4 </a:t>
            </a:r>
            <a:r>
              <a:rPr lang="en-US" sz="5500" dirty="0">
                <a:solidFill>
                  <a:srgbClr val="263D2B"/>
                </a:solidFill>
                <a:latin typeface="Roag Light" panose="020B0404040502030203" pitchFamily="34" charset="0"/>
              </a:rPr>
              <a:t>The remaining cards form each player’s Draw Deck for the next game. </a:t>
            </a:r>
          </a:p>
          <a:p>
            <a:r>
              <a:rPr lang="en-US" sz="5500" dirty="0">
                <a:solidFill>
                  <a:srgbClr val="FF4F4F"/>
                </a:solidFill>
                <a:latin typeface="Roag Light" panose="020B0404040502030203" pitchFamily="34" charset="0"/>
              </a:rPr>
              <a:t>E.5.5 </a:t>
            </a:r>
            <a:r>
              <a:rPr lang="en-US" sz="5500" dirty="0">
                <a:solidFill>
                  <a:srgbClr val="263D2B"/>
                </a:solidFill>
                <a:latin typeface="Roag Light" panose="020B0404040502030203" pitchFamily="34" charset="0"/>
              </a:rPr>
              <a:t>Both players must confirm readiness before the following game commences. </a:t>
            </a:r>
          </a:p>
          <a:p>
            <a:r>
              <a:rPr lang="en-US" sz="5500" dirty="0">
                <a:solidFill>
                  <a:srgbClr val="FF4F4F"/>
                </a:solidFill>
                <a:latin typeface="Roag Light" panose="020B0404040502030203" pitchFamily="34" charset="0"/>
              </a:rPr>
              <a:t>E.5.6 </a:t>
            </a:r>
            <a:r>
              <a:rPr lang="en-US" sz="5500" dirty="0">
                <a:solidFill>
                  <a:srgbClr val="263D2B"/>
                </a:solidFill>
                <a:latin typeface="Roag Light" panose="020B0404040502030203" pitchFamily="34" charset="0"/>
              </a:rPr>
              <a:t>The referee may shuffle or reshuffle cards upon request or at their discretion. </a:t>
            </a:r>
          </a:p>
        </p:txBody>
      </p:sp>
      <p:sp>
        <p:nvSpPr>
          <p:cNvPr id="6" name="Slide Number Placeholder 5">
            <a:extLst>
              <a:ext uri="{FF2B5EF4-FFF2-40B4-BE49-F238E27FC236}">
                <a16:creationId xmlns:a16="http://schemas.microsoft.com/office/drawing/2014/main" id="{D336B43E-0D56-9C0D-0916-D67F9C220BAF}"/>
              </a:ext>
            </a:extLst>
          </p:cNvPr>
          <p:cNvSpPr>
            <a:spLocks noGrp="1"/>
          </p:cNvSpPr>
          <p:nvPr>
            <p:ph type="sldNum" sz="quarter" idx="12"/>
          </p:nvPr>
        </p:nvSpPr>
        <p:spPr/>
        <p:txBody>
          <a:bodyPr/>
          <a:lstStyle/>
          <a:p>
            <a:fld id="{6732928E-5997-48F8-AC23-6F94313F3A6B}" type="slidenum">
              <a:rPr lang="en-GB" smtClean="0"/>
              <a:t>18</a:t>
            </a:fld>
            <a:endParaRPr lang="en-GB" dirty="0"/>
          </a:p>
        </p:txBody>
      </p:sp>
    </p:spTree>
    <p:extLst>
      <p:ext uri="{BB962C8B-B14F-4D97-AF65-F5344CB8AC3E}">
        <p14:creationId xmlns:p14="http://schemas.microsoft.com/office/powerpoint/2010/main" val="145318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077C3-719B-4199-7892-1C996465393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E80DB4-F0A2-FF7B-10B3-10810AD299EC}"/>
              </a:ext>
            </a:extLst>
          </p:cNvPr>
          <p:cNvSpPr/>
          <p:nvPr/>
        </p:nvSpPr>
        <p:spPr>
          <a:xfrm>
            <a:off x="0" y="0"/>
            <a:ext cx="46799500" cy="330835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D73DB3A2-FFFD-71EE-825A-A02EA8BA2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548" y="1327550"/>
            <a:ext cx="6677767" cy="4320404"/>
          </a:xfrm>
          <a:prstGeom prst="rect">
            <a:avLst/>
          </a:prstGeom>
        </p:spPr>
      </p:pic>
      <p:sp>
        <p:nvSpPr>
          <p:cNvPr id="12" name="TextBox 11">
            <a:extLst>
              <a:ext uri="{FF2B5EF4-FFF2-40B4-BE49-F238E27FC236}">
                <a16:creationId xmlns:a16="http://schemas.microsoft.com/office/drawing/2014/main" id="{F1FFABAB-9DF8-A8DC-9257-9E212752ADD9}"/>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I</a:t>
            </a:r>
          </a:p>
          <a:p>
            <a:r>
              <a:rPr lang="en-US" dirty="0">
                <a:solidFill>
                  <a:srgbClr val="263D2B"/>
                </a:solidFill>
                <a:latin typeface="Roag" panose="020B0504040502030203" pitchFamily="34" charset="0"/>
              </a:rPr>
              <a:t>Competition Format and Elo</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6" name="Slide Number Placeholder 5">
            <a:extLst>
              <a:ext uri="{FF2B5EF4-FFF2-40B4-BE49-F238E27FC236}">
                <a16:creationId xmlns:a16="http://schemas.microsoft.com/office/drawing/2014/main" id="{BC3BA166-0D0B-79EF-5EEE-454BD5436625}"/>
              </a:ext>
            </a:extLst>
          </p:cNvPr>
          <p:cNvSpPr>
            <a:spLocks noGrp="1"/>
          </p:cNvSpPr>
          <p:nvPr>
            <p:ph type="sldNum" sz="quarter" idx="12"/>
          </p:nvPr>
        </p:nvSpPr>
        <p:spPr/>
        <p:txBody>
          <a:bodyPr/>
          <a:lstStyle/>
          <a:p>
            <a:fld id="{6732928E-5997-48F8-AC23-6F94313F3A6B}" type="slidenum">
              <a:rPr lang="en-GB" smtClean="0"/>
              <a:t>1</a:t>
            </a:fld>
            <a:endParaRPr lang="en-GB" dirty="0"/>
          </a:p>
        </p:txBody>
      </p:sp>
    </p:spTree>
    <p:extLst>
      <p:ext uri="{BB962C8B-B14F-4D97-AF65-F5344CB8AC3E}">
        <p14:creationId xmlns:p14="http://schemas.microsoft.com/office/powerpoint/2010/main" val="887438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47EBE-0B28-7BDD-076E-5D2FBE6E6A1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5244105-14BF-7EC7-E659-9E790C27F1A2}"/>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D61137F6-D542-F414-471A-3CFFF871507D}"/>
              </a:ext>
            </a:extLst>
          </p:cNvPr>
          <p:cNvSpPr/>
          <p:nvPr/>
        </p:nvSpPr>
        <p:spPr>
          <a:xfrm>
            <a:off x="0" y="0"/>
            <a:ext cx="23399750" cy="33083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5879D723-7FB1-9AD8-ACA6-9E5412643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8BCC2320-6625-0D0E-9106-3981E0D392A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8" name="TextBox 7">
            <a:extLst>
              <a:ext uri="{FF2B5EF4-FFF2-40B4-BE49-F238E27FC236}">
                <a16:creationId xmlns:a16="http://schemas.microsoft.com/office/drawing/2014/main" id="{E4C41D63-702E-B269-6F80-EDC205F08DD3}"/>
              </a:ext>
            </a:extLst>
          </p:cNvPr>
          <p:cNvSpPr txBox="1"/>
          <p:nvPr/>
        </p:nvSpPr>
        <p:spPr>
          <a:xfrm>
            <a:off x="25146000" y="2862296"/>
            <a:ext cx="21653500" cy="2308324"/>
          </a:xfrm>
          <a:prstGeom prst="rect">
            <a:avLst/>
          </a:prstGeom>
          <a:noFill/>
        </p:spPr>
        <p:txBody>
          <a:bodyPr wrap="square" rtlCol="0">
            <a:spAutoFit/>
          </a:bodyPr>
          <a:lstStyle/>
          <a:p>
            <a:r>
              <a:rPr lang="en-US" sz="14400" dirty="0">
                <a:solidFill>
                  <a:srgbClr val="263D2B"/>
                </a:solidFill>
                <a:latin typeface="Roag" panose="020B0504040502030203" pitchFamily="34" charset="0"/>
              </a:rPr>
              <a:t>Slap Challenges</a:t>
            </a:r>
            <a:endParaRPr lang="en-GB" sz="14400" dirty="0">
              <a:solidFill>
                <a:srgbClr val="263D2B"/>
              </a:solidFill>
              <a:latin typeface="Roag" panose="020B0504040502030203" pitchFamily="34" charset="0"/>
            </a:endParaRPr>
          </a:p>
        </p:txBody>
      </p:sp>
      <p:cxnSp>
        <p:nvCxnSpPr>
          <p:cNvPr id="10" name="Straight Connector 9">
            <a:extLst>
              <a:ext uri="{FF2B5EF4-FFF2-40B4-BE49-F238E27FC236}">
                <a16:creationId xmlns:a16="http://schemas.microsoft.com/office/drawing/2014/main" id="{6F9A121B-85C1-9B70-A2D2-DB6D5DC1ED5B}"/>
              </a:ext>
            </a:extLst>
          </p:cNvPr>
          <p:cNvCxnSpPr>
            <a:cxnSpLocks/>
          </p:cNvCxnSpPr>
          <p:nvPr/>
        </p:nvCxnSpPr>
        <p:spPr>
          <a:xfrm>
            <a:off x="24333200" y="3416968"/>
            <a:ext cx="0" cy="29075982"/>
          </a:xfrm>
          <a:prstGeom prst="line">
            <a:avLst/>
          </a:prstGeom>
          <a:ln>
            <a:solidFill>
              <a:srgbClr val="263D2B"/>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4C5AD71-68AB-BB79-117C-BDF2CF84F7D6}"/>
              </a:ext>
            </a:extLst>
          </p:cNvPr>
          <p:cNvSpPr txBox="1"/>
          <p:nvPr/>
        </p:nvSpPr>
        <p:spPr>
          <a:xfrm>
            <a:off x="25146000" y="5643652"/>
            <a:ext cx="21399500" cy="24637514"/>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F.1 Overview </a:t>
            </a:r>
          </a:p>
          <a:p>
            <a:r>
              <a:rPr lang="en-US" sz="5500" dirty="0">
                <a:solidFill>
                  <a:srgbClr val="FF4F4F"/>
                </a:solidFill>
                <a:latin typeface="Roag Light" panose="020B0404040502030203" pitchFamily="34" charset="0"/>
              </a:rPr>
              <a:t>F.1.1 </a:t>
            </a:r>
            <a:r>
              <a:rPr lang="en-US" sz="5500" dirty="0">
                <a:solidFill>
                  <a:srgbClr val="263D2B"/>
                </a:solidFill>
                <a:latin typeface="Roag Light" panose="020B0404040502030203" pitchFamily="34" charset="0"/>
              </a:rPr>
              <a:t>This Law defines all rules relating to slap challenges in SLAPS. </a:t>
            </a:r>
          </a:p>
          <a:p>
            <a:r>
              <a:rPr lang="en-US" sz="5500" dirty="0">
                <a:solidFill>
                  <a:srgbClr val="FF4F4F"/>
                </a:solidFill>
                <a:latin typeface="Roag Light" panose="020B0404040502030203" pitchFamily="34" charset="0"/>
              </a:rPr>
              <a:t>F.1.2 </a:t>
            </a:r>
            <a:r>
              <a:rPr lang="en-US" sz="5500" dirty="0">
                <a:solidFill>
                  <a:srgbClr val="263D2B"/>
                </a:solidFill>
                <a:latin typeface="Roag Light" panose="020B0404040502030203" pitchFamily="34" charset="0"/>
              </a:rPr>
              <a:t>A slap challenge is a reflex-based contest triggered by specific conditions on the Centre Piles. </a:t>
            </a:r>
          </a:p>
          <a:p>
            <a:r>
              <a:rPr lang="en-US" sz="5500" dirty="0">
                <a:solidFill>
                  <a:srgbClr val="FF4F4F"/>
                </a:solidFill>
                <a:latin typeface="Roag Light" panose="020B0404040502030203" pitchFamily="34" charset="0"/>
              </a:rPr>
              <a:t>F.1.3 </a:t>
            </a:r>
            <a:r>
              <a:rPr lang="en-US" sz="5500" dirty="0">
                <a:solidFill>
                  <a:srgbClr val="263D2B"/>
                </a:solidFill>
                <a:latin typeface="Roag Light" panose="020B0404040502030203" pitchFamily="34" charset="0"/>
              </a:rPr>
              <a:t>Card-play mechanics are governed by </a:t>
            </a:r>
            <a:r>
              <a:rPr lang="en-US" sz="5500" i="1" dirty="0">
                <a:solidFill>
                  <a:srgbClr val="263D2B"/>
                </a:solidFill>
                <a:latin typeface="Roag Light" panose="020B0404040502030203" pitchFamily="34" charset="0"/>
              </a:rPr>
              <a:t>Law D – Card Play Mechanics. </a:t>
            </a:r>
          </a:p>
          <a:p>
            <a:r>
              <a:rPr lang="en-US" sz="5500" dirty="0">
                <a:solidFill>
                  <a:srgbClr val="FF4F4F"/>
                </a:solidFill>
                <a:latin typeface="Roag Light" panose="020B0404040502030203" pitchFamily="34" charset="0"/>
              </a:rPr>
              <a:t>F.1.4 </a:t>
            </a:r>
            <a:r>
              <a:rPr lang="en-US" sz="5500" dirty="0">
                <a:solidFill>
                  <a:srgbClr val="263D2B"/>
                </a:solidFill>
                <a:latin typeface="Roag Light" panose="020B0404040502030203" pitchFamily="34" charset="0"/>
              </a:rPr>
              <a:t>Draw Deck shortages and stalemates are governed by </a:t>
            </a:r>
            <a:r>
              <a:rPr lang="en-US" sz="5500" i="1" dirty="0">
                <a:solidFill>
                  <a:srgbClr val="263D2B"/>
                </a:solidFill>
                <a:latin typeface="Roag Light" panose="020B0404040502030203" pitchFamily="34" charset="0"/>
              </a:rPr>
              <a:t>Law G – Draw Deck Shortages. </a:t>
            </a:r>
          </a:p>
          <a:p>
            <a:r>
              <a:rPr lang="en-US" sz="5500" dirty="0">
                <a:solidFill>
                  <a:srgbClr val="FF4F4F"/>
                </a:solidFill>
                <a:latin typeface="Roag Light" panose="020B0404040502030203" pitchFamily="34" charset="0"/>
              </a:rPr>
              <a:t>F.1.5 </a:t>
            </a:r>
            <a:r>
              <a:rPr lang="en-US" sz="5500" dirty="0">
                <a:solidFill>
                  <a:srgbClr val="263D2B"/>
                </a:solidFill>
                <a:latin typeface="Roag Light" panose="020B0404040502030203" pitchFamily="34" charset="0"/>
              </a:rPr>
              <a:t>Slap challenges do not occur after a game-ending play </a:t>
            </a:r>
            <a:r>
              <a:rPr lang="en-US" sz="5500" i="1" dirty="0">
                <a:solidFill>
                  <a:srgbClr val="263D2B"/>
                </a:solidFill>
                <a:latin typeface="Roag Light" panose="020B0404040502030203" pitchFamily="34" charset="0"/>
              </a:rPr>
              <a:t>(see Law H – End of Game and Match</a:t>
            </a:r>
            <a:r>
              <a:rPr lang="en-US" sz="5500" i="1" dirty="0">
                <a:solidFill>
                  <a:srgbClr val="263D2B"/>
                </a:solidFill>
                <a:latin typeface="+mj-lt"/>
              </a:rPr>
              <a:t>)</a:t>
            </a:r>
            <a:r>
              <a:rPr lang="en-US" sz="5500" i="1" dirty="0">
                <a:solidFill>
                  <a:srgbClr val="263D2B"/>
                </a:solidFill>
                <a:latin typeface="Roag Light" panose="020B0404040502030203" pitchFamily="34" charset="0"/>
              </a:rPr>
              <a:t>.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F.2 Triggering a Slap Challenge </a:t>
            </a:r>
          </a:p>
          <a:p>
            <a:r>
              <a:rPr lang="en-US" sz="5500" dirty="0">
                <a:solidFill>
                  <a:srgbClr val="FF4F4F"/>
                </a:solidFill>
                <a:latin typeface="Roag Light" panose="020B0404040502030203" pitchFamily="34" charset="0"/>
              </a:rPr>
              <a:t>F.2.1 </a:t>
            </a:r>
            <a:r>
              <a:rPr lang="en-US" sz="5500" dirty="0">
                <a:solidFill>
                  <a:srgbClr val="263D2B"/>
                </a:solidFill>
                <a:latin typeface="Roag Light" panose="020B0404040502030203" pitchFamily="34" charset="0"/>
              </a:rPr>
              <a:t>A slap challenge is triggered when the top cards of both Centre Piles show the same rank. </a:t>
            </a:r>
          </a:p>
          <a:p>
            <a:r>
              <a:rPr lang="en-US" sz="5500" dirty="0">
                <a:solidFill>
                  <a:srgbClr val="FF4F4F"/>
                </a:solidFill>
                <a:latin typeface="Roag Light" panose="020B0404040502030203" pitchFamily="34" charset="0"/>
              </a:rPr>
              <a:t>F.2.2 </a:t>
            </a:r>
            <a:r>
              <a:rPr lang="en-US" sz="5500" dirty="0">
                <a:solidFill>
                  <a:srgbClr val="263D2B"/>
                </a:solidFill>
                <a:latin typeface="Roag Light" panose="020B0404040502030203" pitchFamily="34" charset="0"/>
              </a:rPr>
              <a:t>This includes matching-rank cards revealed simultaneously from the Draw Deck at the start of a game or at a restart. </a:t>
            </a:r>
          </a:p>
          <a:p>
            <a:r>
              <a:rPr lang="en-US" sz="5500" dirty="0">
                <a:solidFill>
                  <a:srgbClr val="FF4F4F"/>
                </a:solidFill>
                <a:latin typeface="Roag Light" panose="020B0404040502030203" pitchFamily="34" charset="0"/>
              </a:rPr>
              <a:t>F.2.3 </a:t>
            </a:r>
            <a:r>
              <a:rPr lang="en-US" sz="5500" dirty="0">
                <a:solidFill>
                  <a:srgbClr val="263D2B"/>
                </a:solidFill>
                <a:latin typeface="Roag Light" panose="020B0404040502030203" pitchFamily="34" charset="0"/>
              </a:rPr>
              <a:t>No other pattern </a:t>
            </a:r>
            <a:r>
              <a:rPr lang="en-US" sz="5500" dirty="0">
                <a:solidFill>
                  <a:srgbClr val="263D2B"/>
                </a:solidFill>
                <a:latin typeface="+mj-lt"/>
              </a:rPr>
              <a:t>(</a:t>
            </a:r>
            <a:r>
              <a:rPr lang="en-US" sz="5500" dirty="0">
                <a:solidFill>
                  <a:srgbClr val="263D2B"/>
                </a:solidFill>
                <a:latin typeface="Roag Light" panose="020B0404040502030203" pitchFamily="34" charset="0"/>
              </a:rPr>
              <a:t>suit, colour, sequence</a:t>
            </a:r>
            <a:r>
              <a:rPr lang="en-US" sz="5500" dirty="0">
                <a:solidFill>
                  <a:srgbClr val="263D2B"/>
                </a:solidFill>
                <a:latin typeface="+mj-lt"/>
              </a:rPr>
              <a:t>)</a:t>
            </a:r>
            <a:r>
              <a:rPr lang="en-US" sz="5500" dirty="0">
                <a:solidFill>
                  <a:srgbClr val="263D2B"/>
                </a:solidFill>
                <a:latin typeface="Roag Light" panose="020B0404040502030203" pitchFamily="34" charset="0"/>
              </a:rPr>
              <a:t> can trigger a slap; only matching ranks create a slap condition. </a:t>
            </a:r>
          </a:p>
          <a:p>
            <a:r>
              <a:rPr lang="en-US" sz="5500" dirty="0">
                <a:solidFill>
                  <a:srgbClr val="FF4F4F"/>
                </a:solidFill>
                <a:latin typeface="Roag Light" panose="020B0404040502030203" pitchFamily="34" charset="0"/>
              </a:rPr>
              <a:t>F.2.4 </a:t>
            </a:r>
            <a:r>
              <a:rPr lang="en-US" sz="5500" dirty="0">
                <a:solidFill>
                  <a:srgbClr val="263D2B"/>
                </a:solidFill>
                <a:latin typeface="Roag Light" panose="020B0404040502030203" pitchFamily="34" charset="0"/>
              </a:rPr>
              <a:t>The slap condition becomes active at the moment the second matching-rank card makes contact with the Centre Pile. </a:t>
            </a:r>
          </a:p>
          <a:p>
            <a:r>
              <a:rPr lang="en-US" sz="5500" dirty="0">
                <a:solidFill>
                  <a:srgbClr val="FF4F4F"/>
                </a:solidFill>
                <a:latin typeface="Roag Light" panose="020B0404040502030203" pitchFamily="34" charset="0"/>
              </a:rPr>
              <a:t>F.2.5 </a:t>
            </a:r>
            <a:r>
              <a:rPr lang="en-US" sz="5500" dirty="0">
                <a:solidFill>
                  <a:srgbClr val="263D2B"/>
                </a:solidFill>
                <a:latin typeface="Roag Light" panose="020B0404040502030203" pitchFamily="34" charset="0"/>
              </a:rPr>
              <a:t>Bounces, crooked placement, or imperfect alignment do not affect whether the slap condition is active.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F.3 Execution of a Slap </a:t>
            </a:r>
          </a:p>
          <a:p>
            <a:r>
              <a:rPr lang="en-US" sz="5500" dirty="0">
                <a:solidFill>
                  <a:srgbClr val="FF4F4F"/>
                </a:solidFill>
                <a:latin typeface="Roag Light" panose="020B0404040502030203" pitchFamily="34" charset="0"/>
              </a:rPr>
              <a:t>F.3.1 </a:t>
            </a:r>
            <a:r>
              <a:rPr lang="en-US" sz="5500" dirty="0">
                <a:solidFill>
                  <a:srgbClr val="263D2B"/>
                </a:solidFill>
                <a:latin typeface="Roag Light" panose="020B0404040502030203" pitchFamily="34" charset="0"/>
              </a:rPr>
              <a:t>To attempt a slap, a player must place both hands onto the Centre Piles: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F.3.1.1 </a:t>
            </a:r>
            <a:r>
              <a:rPr lang="en-US" sz="5500" dirty="0">
                <a:solidFill>
                  <a:srgbClr val="263D2B"/>
                </a:solidFill>
                <a:latin typeface="Roag Light" panose="020B0404040502030203" pitchFamily="34" charset="0"/>
              </a:rPr>
              <a:t>one hand on the left Centre Pile; and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F.3.1.2 </a:t>
            </a:r>
            <a:r>
              <a:rPr lang="en-US" sz="5500" dirty="0">
                <a:solidFill>
                  <a:srgbClr val="263D2B"/>
                </a:solidFill>
                <a:latin typeface="Roag Light" panose="020B0404040502030203" pitchFamily="34" charset="0"/>
              </a:rPr>
              <a:t>one hand on the right Centre Pile. </a:t>
            </a:r>
          </a:p>
          <a:p>
            <a:r>
              <a:rPr lang="en-US" sz="5500" dirty="0">
                <a:solidFill>
                  <a:srgbClr val="FF4F4F"/>
                </a:solidFill>
                <a:latin typeface="Roag Light" panose="020B0404040502030203" pitchFamily="34" charset="0"/>
              </a:rPr>
              <a:t>F.3.2 </a:t>
            </a:r>
            <a:r>
              <a:rPr lang="en-US" sz="5500" dirty="0">
                <a:solidFill>
                  <a:srgbClr val="263D2B"/>
                </a:solidFill>
                <a:latin typeface="Roag Light" panose="020B0404040502030203" pitchFamily="34" charset="0"/>
              </a:rPr>
              <a:t>Both hands must be in contact with their respective piles at the same time for the slap attempt to be valid. </a:t>
            </a:r>
          </a:p>
        </p:txBody>
      </p:sp>
      <p:sp>
        <p:nvSpPr>
          <p:cNvPr id="12" name="TextBox 11">
            <a:extLst>
              <a:ext uri="{FF2B5EF4-FFF2-40B4-BE49-F238E27FC236}">
                <a16:creationId xmlns:a16="http://schemas.microsoft.com/office/drawing/2014/main" id="{6CAD3DB8-5DA4-FCE9-F596-94B24F53F8A9}"/>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F</a:t>
            </a:r>
          </a:p>
          <a:p>
            <a:r>
              <a:rPr lang="en-US" dirty="0">
                <a:solidFill>
                  <a:srgbClr val="263D2B"/>
                </a:solidFill>
                <a:latin typeface="Roag" panose="020B0504040502030203" pitchFamily="34" charset="0"/>
              </a:rPr>
              <a:t>Slap Challenges</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14" name="Slide Number Placeholder 13">
            <a:extLst>
              <a:ext uri="{FF2B5EF4-FFF2-40B4-BE49-F238E27FC236}">
                <a16:creationId xmlns:a16="http://schemas.microsoft.com/office/drawing/2014/main" id="{3A26851C-384C-8AD8-E56F-DDB233D5732B}"/>
              </a:ext>
            </a:extLst>
          </p:cNvPr>
          <p:cNvSpPr>
            <a:spLocks noGrp="1"/>
          </p:cNvSpPr>
          <p:nvPr>
            <p:ph type="sldNum" sz="quarter" idx="12"/>
          </p:nvPr>
        </p:nvSpPr>
        <p:spPr/>
        <p:txBody>
          <a:bodyPr/>
          <a:lstStyle/>
          <a:p>
            <a:fld id="{6732928E-5997-48F8-AC23-6F94313F3A6B}" type="slidenum">
              <a:rPr lang="en-GB" smtClean="0"/>
              <a:t>19</a:t>
            </a:fld>
            <a:endParaRPr lang="en-GB" dirty="0"/>
          </a:p>
        </p:txBody>
      </p:sp>
      <p:sp>
        <p:nvSpPr>
          <p:cNvPr id="3" name="TextBox 2">
            <a:extLst>
              <a:ext uri="{FF2B5EF4-FFF2-40B4-BE49-F238E27FC236}">
                <a16:creationId xmlns:a16="http://schemas.microsoft.com/office/drawing/2014/main" id="{A7E7F3FC-4D43-A8B1-3A05-FC9DB233F5C1}"/>
              </a:ext>
            </a:extLst>
          </p:cNvPr>
          <p:cNvSpPr txBox="1"/>
          <p:nvPr/>
        </p:nvSpPr>
        <p:spPr>
          <a:xfrm>
            <a:off x="7857653" y="20388296"/>
            <a:ext cx="10446065" cy="3939540"/>
          </a:xfrm>
          <a:prstGeom prst="rect">
            <a:avLst/>
          </a:prstGeom>
          <a:noFill/>
        </p:spPr>
        <p:txBody>
          <a:bodyPr wrap="square" rtlCol="0">
            <a:spAutoFit/>
          </a:bodyPr>
          <a:lstStyle/>
          <a:p>
            <a:r>
              <a:rPr lang="en-US" sz="25000" dirty="0">
                <a:solidFill>
                  <a:srgbClr val="FF7575"/>
                </a:solidFill>
                <a:latin typeface="Roag Light" panose="020B0404040502030203" pitchFamily="34" charset="0"/>
              </a:rPr>
              <a:t>Law</a:t>
            </a:r>
            <a:endParaRPr lang="en-GB" sz="25000" dirty="0">
              <a:solidFill>
                <a:srgbClr val="FF7575"/>
              </a:solidFill>
              <a:latin typeface="Roag Light" panose="020B0404040502030203" pitchFamily="34" charset="0"/>
            </a:endParaRPr>
          </a:p>
        </p:txBody>
      </p:sp>
      <p:sp>
        <p:nvSpPr>
          <p:cNvPr id="6" name="TextBox 5">
            <a:extLst>
              <a:ext uri="{FF2B5EF4-FFF2-40B4-BE49-F238E27FC236}">
                <a16:creationId xmlns:a16="http://schemas.microsoft.com/office/drawing/2014/main" id="{2157AD1A-9E63-8F0A-E87B-298A748FF338}"/>
              </a:ext>
            </a:extLst>
          </p:cNvPr>
          <p:cNvSpPr txBox="1"/>
          <p:nvPr/>
        </p:nvSpPr>
        <p:spPr>
          <a:xfrm>
            <a:off x="8137052" y="22358066"/>
            <a:ext cx="10446065" cy="11572399"/>
          </a:xfrm>
          <a:prstGeom prst="rect">
            <a:avLst/>
          </a:prstGeom>
          <a:noFill/>
        </p:spPr>
        <p:txBody>
          <a:bodyPr wrap="square" rtlCol="0">
            <a:spAutoFit/>
          </a:bodyPr>
          <a:lstStyle/>
          <a:p>
            <a:r>
              <a:rPr lang="en-US" sz="74600" dirty="0">
                <a:solidFill>
                  <a:srgbClr val="FF7575"/>
                </a:solidFill>
                <a:latin typeface="Roag" panose="020B0504040502030203" pitchFamily="34" charset="0"/>
              </a:rPr>
              <a:t>F</a:t>
            </a:r>
            <a:endParaRPr lang="en-GB" sz="74600" dirty="0">
              <a:solidFill>
                <a:srgbClr val="FF7575"/>
              </a:solidFill>
              <a:latin typeface="Roag" panose="020B0504040502030203" pitchFamily="34" charset="0"/>
            </a:endParaRPr>
          </a:p>
        </p:txBody>
      </p:sp>
      <p:cxnSp>
        <p:nvCxnSpPr>
          <p:cNvPr id="9" name="Straight Connector 8">
            <a:extLst>
              <a:ext uri="{FF2B5EF4-FFF2-40B4-BE49-F238E27FC236}">
                <a16:creationId xmlns:a16="http://schemas.microsoft.com/office/drawing/2014/main" id="{132113D6-8782-25A1-52F2-661B5C5F94FA}"/>
              </a:ext>
            </a:extLst>
          </p:cNvPr>
          <p:cNvCxnSpPr>
            <a:cxnSpLocks/>
          </p:cNvCxnSpPr>
          <p:nvPr/>
        </p:nvCxnSpPr>
        <p:spPr>
          <a:xfrm>
            <a:off x="7641390" y="2862296"/>
            <a:ext cx="0" cy="29075982"/>
          </a:xfrm>
          <a:prstGeom prst="line">
            <a:avLst/>
          </a:prstGeom>
          <a:ln>
            <a:solidFill>
              <a:srgbClr val="FF75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05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D912D-465E-8025-D47D-074E4997DBB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3ED8CF1-170D-4DEC-3C98-80AA76A48B04}"/>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2A66709F-64E8-5F1F-D109-631C384BFE75}"/>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DEB78B8A-79C8-87C3-BCD2-A80B129C9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2E299668-CBA6-FB98-57FD-C17602730A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1" name="TextBox 10">
            <a:extLst>
              <a:ext uri="{FF2B5EF4-FFF2-40B4-BE49-F238E27FC236}">
                <a16:creationId xmlns:a16="http://schemas.microsoft.com/office/drawing/2014/main" id="{3B0EBDE0-9F1E-A713-AC6E-74547C4AD687}"/>
              </a:ext>
            </a:extLst>
          </p:cNvPr>
          <p:cNvSpPr txBox="1"/>
          <p:nvPr/>
        </p:nvSpPr>
        <p:spPr>
          <a:xfrm>
            <a:off x="24892000" y="3720615"/>
            <a:ext cx="21399500" cy="28023056"/>
          </a:xfrm>
          <a:prstGeom prst="rect">
            <a:avLst/>
          </a:prstGeom>
          <a:noFill/>
        </p:spPr>
        <p:txBody>
          <a:bodyPr wrap="square" rtlCol="0">
            <a:spAutoFit/>
          </a:bodyPr>
          <a:lstStyle/>
          <a:p>
            <a:r>
              <a:rPr lang="en-US" sz="5500" dirty="0">
                <a:solidFill>
                  <a:srgbClr val="FF4F4F"/>
                </a:solidFill>
                <a:latin typeface="Roag Light" panose="020B0404040502030203" pitchFamily="34" charset="0"/>
              </a:rPr>
              <a:t>F.6.3 </a:t>
            </a:r>
            <a:r>
              <a:rPr lang="en-US" sz="5500" dirty="0">
                <a:solidFill>
                  <a:srgbClr val="263D2B"/>
                </a:solidFill>
                <a:latin typeface="Roag Light" panose="020B0404040502030203" pitchFamily="34" charset="0"/>
              </a:rPr>
              <a:t>The situation is treated in the same way as a standard stalemate, requiring a new card reveal in </a:t>
            </a:r>
            <a:r>
              <a:rPr lang="en-US" sz="5500" i="1" dirty="0">
                <a:solidFill>
                  <a:srgbClr val="263D2B"/>
                </a:solidFill>
                <a:latin typeface="Roag Light" panose="020B0404040502030203" pitchFamily="34" charset="0"/>
              </a:rPr>
              <a:t>accordance with E.4.2 </a:t>
            </a:r>
          </a:p>
          <a:p>
            <a:r>
              <a:rPr lang="en-US" sz="5500" dirty="0">
                <a:solidFill>
                  <a:srgbClr val="FF4F4F"/>
                </a:solidFill>
                <a:latin typeface="Roag Light" panose="020B0404040502030203" pitchFamily="34" charset="0"/>
              </a:rPr>
              <a:t>F.6.4 </a:t>
            </a:r>
            <a:r>
              <a:rPr lang="en-US" sz="5500" dirty="0">
                <a:solidFill>
                  <a:srgbClr val="263D2B"/>
                </a:solidFill>
                <a:latin typeface="Roag Light" panose="020B0404040502030203" pitchFamily="34" charset="0"/>
              </a:rPr>
              <a:t>No cards are won or lost as a result of a slap stalemate.</a:t>
            </a:r>
          </a:p>
          <a:p>
            <a:r>
              <a:rPr lang="en-US" sz="5500" dirty="0">
                <a:solidFill>
                  <a:srgbClr val="263D2B"/>
                </a:solidFill>
                <a:latin typeface="Roag Light" panose="020B0404040502030203" pitchFamily="34" charset="0"/>
              </a:rPr>
              <a:t> </a:t>
            </a:r>
          </a:p>
          <a:p>
            <a:r>
              <a:rPr lang="en-US" sz="5500" dirty="0">
                <a:solidFill>
                  <a:srgbClr val="263D2B"/>
                </a:solidFill>
                <a:latin typeface="Roag Medium" panose="020B0604040502030203" pitchFamily="34" charset="0"/>
              </a:rPr>
              <a:t>F.7 Outcome of a Successful Slap </a:t>
            </a:r>
          </a:p>
          <a:p>
            <a:r>
              <a:rPr lang="en-US" sz="5500" dirty="0">
                <a:solidFill>
                  <a:srgbClr val="FF4F4F"/>
                </a:solidFill>
                <a:latin typeface="Roag Light" panose="020B0404040502030203" pitchFamily="34" charset="0"/>
              </a:rPr>
              <a:t>F.7.1 </a:t>
            </a:r>
            <a:r>
              <a:rPr lang="en-US" sz="5500" dirty="0">
                <a:solidFill>
                  <a:srgbClr val="263D2B"/>
                </a:solidFill>
                <a:latin typeface="Roag Light" panose="020B0404040502030203" pitchFamily="34" charset="0"/>
              </a:rPr>
              <a:t>The player who loses the slap challenge must take all cards from both Centre Piles. </a:t>
            </a:r>
          </a:p>
          <a:p>
            <a:r>
              <a:rPr lang="en-US" sz="5500" dirty="0">
                <a:solidFill>
                  <a:srgbClr val="FF4F4F"/>
                </a:solidFill>
                <a:latin typeface="Roag Light" panose="020B0404040502030203" pitchFamily="34" charset="0"/>
              </a:rPr>
              <a:t>F.7.2 </a:t>
            </a:r>
            <a:r>
              <a:rPr lang="en-US" sz="5500" dirty="0">
                <a:solidFill>
                  <a:srgbClr val="263D2B"/>
                </a:solidFill>
                <a:latin typeface="Roag Light" panose="020B0404040502030203" pitchFamily="34" charset="0"/>
              </a:rPr>
              <a:t>These cards are placed into a temporary holding pile belonging to the losing player. </a:t>
            </a:r>
          </a:p>
          <a:p>
            <a:r>
              <a:rPr lang="en-US" sz="5500" dirty="0">
                <a:solidFill>
                  <a:srgbClr val="FF4F4F"/>
                </a:solidFill>
                <a:latin typeface="Roag Light" panose="020B0404040502030203" pitchFamily="34" charset="0"/>
              </a:rPr>
              <a:t>F.7.3 </a:t>
            </a:r>
            <a:r>
              <a:rPr lang="en-US" sz="5500" dirty="0">
                <a:solidFill>
                  <a:srgbClr val="263D2B"/>
                </a:solidFill>
                <a:latin typeface="Roag Light" panose="020B0404040502030203" pitchFamily="34" charset="0"/>
              </a:rPr>
              <a:t>Cards in the slap holding pile are “dead” for the remainder of the current game and must not be returned to play. </a:t>
            </a:r>
          </a:p>
          <a:p>
            <a:r>
              <a:rPr lang="en-US" sz="5500" dirty="0">
                <a:solidFill>
                  <a:srgbClr val="FF4F4F"/>
                </a:solidFill>
                <a:latin typeface="Roag Light" panose="020B0404040502030203" pitchFamily="34" charset="0"/>
              </a:rPr>
              <a:t>F.7.4 </a:t>
            </a:r>
            <a:r>
              <a:rPr lang="en-US" sz="5500" dirty="0">
                <a:solidFill>
                  <a:srgbClr val="263D2B"/>
                </a:solidFill>
                <a:latin typeface="Roag Light" panose="020B0404040502030203" pitchFamily="34" charset="0"/>
              </a:rPr>
              <a:t>At the start of the next game, the losing player must shuffle the slap holding pile into their deck. </a:t>
            </a:r>
          </a:p>
          <a:p>
            <a:r>
              <a:rPr lang="en-US" sz="5500" dirty="0">
                <a:solidFill>
                  <a:srgbClr val="FF4F4F"/>
                </a:solidFill>
                <a:latin typeface="Roag Light" panose="020B0404040502030203" pitchFamily="34" charset="0"/>
              </a:rPr>
              <a:t>F.7.5 </a:t>
            </a:r>
            <a:r>
              <a:rPr lang="en-US" sz="5500" dirty="0">
                <a:solidFill>
                  <a:srgbClr val="263D2B"/>
                </a:solidFill>
                <a:latin typeface="Roag Light" panose="020B0404040502030203" pitchFamily="34" charset="0"/>
              </a:rPr>
              <a:t>The slap holding pile must remain face-down and clearly separated from all active cards until the next game begins. </a:t>
            </a:r>
          </a:p>
          <a:p>
            <a:r>
              <a:rPr lang="en-US" sz="5500" dirty="0">
                <a:solidFill>
                  <a:srgbClr val="FF4F4F"/>
                </a:solidFill>
                <a:latin typeface="Roag Light" panose="020B0404040502030203" pitchFamily="34" charset="0"/>
              </a:rPr>
              <a:t>F.7.6 </a:t>
            </a:r>
            <a:r>
              <a:rPr lang="en-US" sz="5500" dirty="0">
                <a:solidFill>
                  <a:srgbClr val="263D2B"/>
                </a:solidFill>
                <a:latin typeface="Roag Light" panose="020B0404040502030203" pitchFamily="34" charset="0"/>
              </a:rPr>
              <a:t>If a slap opportunity arises but neither player attempts a slap before a further legal play or stalemate is called, the slap opportunity is lost and cannot be claimed retrospectively.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F.8 Special Scenarios </a:t>
            </a:r>
          </a:p>
          <a:p>
            <a:r>
              <a:rPr lang="en-US" sz="5500" dirty="0">
                <a:solidFill>
                  <a:srgbClr val="FF4F4F"/>
                </a:solidFill>
                <a:latin typeface="Roag Light" panose="020B0404040502030203" pitchFamily="34" charset="0"/>
              </a:rPr>
              <a:t>F.8.1 </a:t>
            </a:r>
            <a:r>
              <a:rPr lang="en-US" sz="5500" dirty="0">
                <a:solidFill>
                  <a:srgbClr val="263D2B"/>
                </a:solidFill>
                <a:latin typeface="Roag Light" panose="020B0404040502030203" pitchFamily="34" charset="0"/>
              </a:rPr>
              <a:t>If a slap occurs during a Draw Deck shortage, the slap remains fully valid. </a:t>
            </a:r>
          </a:p>
          <a:p>
            <a:r>
              <a:rPr lang="en-US" sz="5500" dirty="0">
                <a:solidFill>
                  <a:srgbClr val="FF4F4F"/>
                </a:solidFill>
                <a:latin typeface="Roag Light" panose="020B0404040502030203" pitchFamily="34" charset="0"/>
              </a:rPr>
              <a:t>F.8.2 </a:t>
            </a:r>
            <a:r>
              <a:rPr lang="en-US" sz="5500" dirty="0">
                <a:solidFill>
                  <a:srgbClr val="263D2B"/>
                </a:solidFill>
                <a:latin typeface="Roag Light" panose="020B0404040502030203" pitchFamily="34" charset="0"/>
              </a:rPr>
              <a:t>In such cases, the losing player still takes all Centre Pile cards into their slap holding pile as normal. </a:t>
            </a:r>
          </a:p>
          <a:p>
            <a:r>
              <a:rPr lang="en-US" sz="5500" dirty="0">
                <a:solidFill>
                  <a:srgbClr val="FF4F4F"/>
                </a:solidFill>
                <a:latin typeface="Roag Light" panose="020B0404040502030203" pitchFamily="34" charset="0"/>
              </a:rPr>
              <a:t>F.8.3 </a:t>
            </a:r>
            <a:r>
              <a:rPr lang="en-US" sz="5500" dirty="0">
                <a:solidFill>
                  <a:srgbClr val="263D2B"/>
                </a:solidFill>
                <a:latin typeface="Roag Light" panose="020B0404040502030203" pitchFamily="34" charset="0"/>
              </a:rPr>
              <a:t>If a slap condition arises from a Draw Deck reveal and both revealed cards show the same rank, a slap challenge is active immediately once both cards have made contact with their respective piles. </a:t>
            </a:r>
          </a:p>
          <a:p>
            <a:r>
              <a:rPr lang="en-US" sz="5500" dirty="0">
                <a:solidFill>
                  <a:srgbClr val="FF4F4F"/>
                </a:solidFill>
                <a:latin typeface="Roag Light" panose="020B0404040502030203" pitchFamily="34" charset="0"/>
              </a:rPr>
              <a:t>F.8.4 </a:t>
            </a:r>
            <a:r>
              <a:rPr lang="en-US" sz="5500" dirty="0">
                <a:solidFill>
                  <a:srgbClr val="263D2B"/>
                </a:solidFill>
                <a:latin typeface="Roag Light" panose="020B0404040502030203" pitchFamily="34" charset="0"/>
              </a:rPr>
              <a:t>If the two reveal cards land slightly out of sync, the slap condition remains valid so long as the rank of both cards is visible and the referee does not judge the timing to be manipulative or unfair. </a:t>
            </a:r>
          </a:p>
          <a:p>
            <a:r>
              <a:rPr lang="en-US" sz="5500" dirty="0">
                <a:solidFill>
                  <a:srgbClr val="FF4F4F"/>
                </a:solidFill>
                <a:latin typeface="Roag Light" panose="020B0404040502030203" pitchFamily="34" charset="0"/>
              </a:rPr>
              <a:t>F.8.5 </a:t>
            </a:r>
            <a:r>
              <a:rPr lang="en-US" sz="5500" dirty="0">
                <a:solidFill>
                  <a:srgbClr val="263D2B"/>
                </a:solidFill>
                <a:latin typeface="Roag Light" panose="020B0404040502030203" pitchFamily="34" charset="0"/>
              </a:rPr>
              <a:t>If a player reveals their card late and then wins the slap, the referee may consider whether the delay gave them foresight or an unfair advantage and may make a ruling accordingly. </a:t>
            </a:r>
          </a:p>
        </p:txBody>
      </p:sp>
      <p:sp>
        <p:nvSpPr>
          <p:cNvPr id="12" name="TextBox 11">
            <a:extLst>
              <a:ext uri="{FF2B5EF4-FFF2-40B4-BE49-F238E27FC236}">
                <a16:creationId xmlns:a16="http://schemas.microsoft.com/office/drawing/2014/main" id="{F7FA77F8-D021-49DC-66C1-20FCB787BEC6}"/>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F</a:t>
            </a:r>
          </a:p>
          <a:p>
            <a:r>
              <a:rPr lang="en-US" dirty="0">
                <a:solidFill>
                  <a:srgbClr val="263D2B"/>
                </a:solidFill>
                <a:latin typeface="Roag" panose="020B0504040502030203" pitchFamily="34" charset="0"/>
              </a:rPr>
              <a:t>Slap Challenges</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827BFC9D-12A8-8B8B-F361-774B845C58FF}"/>
              </a:ext>
            </a:extLst>
          </p:cNvPr>
          <p:cNvSpPr txBox="1"/>
          <p:nvPr/>
        </p:nvSpPr>
        <p:spPr>
          <a:xfrm>
            <a:off x="1746250" y="3720616"/>
            <a:ext cx="21399500" cy="28869442"/>
          </a:xfrm>
          <a:prstGeom prst="rect">
            <a:avLst/>
          </a:prstGeom>
          <a:noFill/>
        </p:spPr>
        <p:txBody>
          <a:bodyPr wrap="square" rtlCol="0">
            <a:spAutoFit/>
          </a:bodyPr>
          <a:lstStyle/>
          <a:p>
            <a:r>
              <a:rPr lang="en-US" sz="5500" dirty="0">
                <a:solidFill>
                  <a:srgbClr val="FF4F4F"/>
                </a:solidFill>
                <a:latin typeface="Roag Light" panose="020B0404040502030203" pitchFamily="34" charset="0"/>
              </a:rPr>
              <a:t>F.3.3 </a:t>
            </a:r>
            <a:r>
              <a:rPr lang="en-US" sz="5500" dirty="0">
                <a:solidFill>
                  <a:srgbClr val="263D2B"/>
                </a:solidFill>
                <a:latin typeface="Roag Light" panose="020B0404040502030203" pitchFamily="34" charset="0"/>
              </a:rPr>
              <a:t>Touching only one pile, or placing both hands on the same pile, does not constitute a valid slap attempt and cannot win the challenge. </a:t>
            </a:r>
          </a:p>
          <a:p>
            <a:r>
              <a:rPr lang="en-US" sz="5500" dirty="0">
                <a:solidFill>
                  <a:srgbClr val="FF4F4F"/>
                </a:solidFill>
                <a:latin typeface="Roag Light" panose="020B0404040502030203" pitchFamily="34" charset="0"/>
              </a:rPr>
              <a:t>F.3.4 </a:t>
            </a:r>
            <a:r>
              <a:rPr lang="en-US" sz="5500" dirty="0">
                <a:solidFill>
                  <a:srgbClr val="263D2B"/>
                </a:solidFill>
                <a:latin typeface="Roag Light" panose="020B0404040502030203" pitchFamily="34" charset="0"/>
              </a:rPr>
              <a:t>Contact may be made with palms or fingertips; full hand contact is not required. </a:t>
            </a:r>
          </a:p>
          <a:p>
            <a:r>
              <a:rPr lang="en-US" sz="5500" dirty="0">
                <a:solidFill>
                  <a:srgbClr val="FF4F4F"/>
                </a:solidFill>
                <a:latin typeface="Roag Light" panose="020B0404040502030203" pitchFamily="34" charset="0"/>
              </a:rPr>
              <a:t>F.3.5 </a:t>
            </a:r>
            <a:r>
              <a:rPr lang="en-US" sz="5500" dirty="0">
                <a:solidFill>
                  <a:srgbClr val="263D2B"/>
                </a:solidFill>
                <a:latin typeface="Roag Light" panose="020B0404040502030203" pitchFamily="34" charset="0"/>
              </a:rPr>
              <a:t>The orientation of the hands does not matter, provided each hand is clearly on a different pile.</a:t>
            </a:r>
          </a:p>
          <a:p>
            <a:r>
              <a:rPr lang="en-US" sz="5500" dirty="0">
                <a:solidFill>
                  <a:srgbClr val="263D2B"/>
                </a:solidFill>
                <a:latin typeface="Roag Light" panose="020B0404040502030203" pitchFamily="34" charset="0"/>
              </a:rPr>
              <a:t> </a:t>
            </a:r>
          </a:p>
          <a:p>
            <a:r>
              <a:rPr lang="en-US" sz="5500" dirty="0">
                <a:solidFill>
                  <a:srgbClr val="263D2B"/>
                </a:solidFill>
                <a:latin typeface="Roag Medium" panose="020B0604040502030203" pitchFamily="34" charset="0"/>
              </a:rPr>
              <a:t>F.4 Play-and-Slap in One Motion </a:t>
            </a:r>
          </a:p>
          <a:p>
            <a:r>
              <a:rPr lang="en-US" sz="5500" dirty="0">
                <a:solidFill>
                  <a:srgbClr val="FF4F4F"/>
                </a:solidFill>
                <a:latin typeface="Roag Light" panose="020B0404040502030203" pitchFamily="34" charset="0"/>
              </a:rPr>
              <a:t>F.4.1 </a:t>
            </a:r>
            <a:r>
              <a:rPr lang="en-US" sz="5500" dirty="0">
                <a:solidFill>
                  <a:srgbClr val="263D2B"/>
                </a:solidFill>
                <a:latin typeface="Roag Light" panose="020B0404040502030203" pitchFamily="34" charset="0"/>
              </a:rPr>
              <a:t>If a player plays a legally playable card that creates a slap condition, that player may play the card and attempt the slap in one continuous motion. </a:t>
            </a:r>
          </a:p>
          <a:p>
            <a:r>
              <a:rPr lang="en-US" sz="5500" dirty="0">
                <a:solidFill>
                  <a:srgbClr val="FF4F4F"/>
                </a:solidFill>
                <a:latin typeface="Roag Light" panose="020B0404040502030203" pitchFamily="34" charset="0"/>
              </a:rPr>
              <a:t>F.4.2 </a:t>
            </a:r>
            <a:r>
              <a:rPr lang="en-US" sz="5500" dirty="0">
                <a:solidFill>
                  <a:srgbClr val="263D2B"/>
                </a:solidFill>
                <a:latin typeface="Roag Light" panose="020B0404040502030203" pitchFamily="34" charset="0"/>
              </a:rPr>
              <a:t>In a play-and-slap motion, the card must make contact with the Centre Pile before the player’s hands make contact with both piles. </a:t>
            </a:r>
          </a:p>
          <a:p>
            <a:r>
              <a:rPr lang="en-US" sz="5500" dirty="0">
                <a:solidFill>
                  <a:srgbClr val="FF4F4F"/>
                </a:solidFill>
                <a:latin typeface="Roag Light" panose="020B0404040502030203" pitchFamily="34" charset="0"/>
              </a:rPr>
              <a:t>F.4.3 </a:t>
            </a:r>
            <a:r>
              <a:rPr lang="en-US" sz="5500" dirty="0">
                <a:solidFill>
                  <a:srgbClr val="263D2B"/>
                </a:solidFill>
                <a:latin typeface="Roag Light" panose="020B0404040502030203" pitchFamily="34" charset="0"/>
              </a:rPr>
              <a:t>Once the card has been played, the player may immediately use the other hand to complete the slap, but must still comply with </a:t>
            </a:r>
            <a:r>
              <a:rPr lang="en-US" sz="5500" i="1" dirty="0">
                <a:solidFill>
                  <a:srgbClr val="263D2B"/>
                </a:solidFill>
                <a:latin typeface="Roag Light" panose="020B0404040502030203" pitchFamily="34" charset="0"/>
              </a:rPr>
              <a:t>F.3.1</a:t>
            </a:r>
          </a:p>
          <a:p>
            <a:r>
              <a:rPr lang="en-US" sz="5500" dirty="0">
                <a:solidFill>
                  <a:srgbClr val="FF4F4F"/>
                </a:solidFill>
                <a:latin typeface="Roag Light" panose="020B0404040502030203" pitchFamily="34" charset="0"/>
              </a:rPr>
              <a:t>F.4.4 </a:t>
            </a:r>
            <a:r>
              <a:rPr lang="en-US" sz="5500" dirty="0">
                <a:solidFill>
                  <a:srgbClr val="263D2B"/>
                </a:solidFill>
                <a:latin typeface="Roag Light" panose="020B0404040502030203" pitchFamily="34" charset="0"/>
              </a:rPr>
              <a:t>The opponent is not guaranteed an equal reaction window; both players must play and react within the natural speed of the game. </a:t>
            </a:r>
          </a:p>
          <a:p>
            <a:endParaRPr lang="en-US" sz="5500" dirty="0">
              <a:solidFill>
                <a:srgbClr val="263D2B"/>
              </a:solidFill>
              <a:latin typeface="Roag Medium" panose="020B0604040502030203" pitchFamily="34" charset="0"/>
            </a:endParaRPr>
          </a:p>
          <a:p>
            <a:r>
              <a:rPr lang="en-US" sz="5500" dirty="0">
                <a:solidFill>
                  <a:srgbClr val="263D2B"/>
                </a:solidFill>
                <a:latin typeface="Roag Medium" panose="020B0604040502030203" pitchFamily="34" charset="0"/>
              </a:rPr>
              <a:t>F.5 Determining the Winner </a:t>
            </a:r>
          </a:p>
          <a:p>
            <a:r>
              <a:rPr lang="en-US" sz="5500" dirty="0">
                <a:solidFill>
                  <a:srgbClr val="FF4F4F"/>
                </a:solidFill>
                <a:latin typeface="Roag Light" panose="020B0404040502030203" pitchFamily="34" charset="0"/>
              </a:rPr>
              <a:t>F.5.1 </a:t>
            </a:r>
            <a:r>
              <a:rPr lang="en-US" sz="5500" dirty="0">
                <a:solidFill>
                  <a:srgbClr val="263D2B"/>
                </a:solidFill>
                <a:latin typeface="Roag Light" panose="020B0404040502030203" pitchFamily="34" charset="0"/>
              </a:rPr>
              <a:t>The winner of a slap challenge is the player whose two-hand contact, one hand on each Centre Pile, is completed first. </a:t>
            </a:r>
          </a:p>
          <a:p>
            <a:r>
              <a:rPr lang="en-US" sz="5500" dirty="0">
                <a:solidFill>
                  <a:srgbClr val="FF4F4F"/>
                </a:solidFill>
                <a:latin typeface="Roag Light" panose="020B0404040502030203" pitchFamily="34" charset="0"/>
              </a:rPr>
              <a:t>F.5.2 </a:t>
            </a:r>
            <a:r>
              <a:rPr lang="en-US" sz="5500" dirty="0">
                <a:solidFill>
                  <a:srgbClr val="263D2B"/>
                </a:solidFill>
                <a:latin typeface="Roag Light" panose="020B0404040502030203" pitchFamily="34" charset="0"/>
              </a:rPr>
              <a:t>If a player touches both piles but only after the opponent has already completed two-hand contact, they lose the slap challenge. </a:t>
            </a:r>
          </a:p>
          <a:p>
            <a:r>
              <a:rPr lang="en-US" sz="5500" dirty="0">
                <a:solidFill>
                  <a:srgbClr val="FF4F4F"/>
                </a:solidFill>
                <a:latin typeface="Roag Light" panose="020B0404040502030203" pitchFamily="34" charset="0"/>
              </a:rPr>
              <a:t>F.5.3 </a:t>
            </a:r>
            <a:r>
              <a:rPr lang="en-US" sz="5500" dirty="0">
                <a:solidFill>
                  <a:srgbClr val="263D2B"/>
                </a:solidFill>
                <a:latin typeface="Roag Light" panose="020B0404040502030203" pitchFamily="34" charset="0"/>
              </a:rPr>
              <a:t>Force, intensity or volume of the slap are irrelevant to determining the winner. Only timing matters. </a:t>
            </a:r>
          </a:p>
          <a:p>
            <a:r>
              <a:rPr lang="en-US" sz="5500" dirty="0">
                <a:solidFill>
                  <a:srgbClr val="FF4F4F"/>
                </a:solidFill>
                <a:latin typeface="Roag Light" panose="020B0404040502030203" pitchFamily="34" charset="0"/>
              </a:rPr>
              <a:t>F.5.4 </a:t>
            </a:r>
            <a:r>
              <a:rPr lang="en-US" sz="5500" dirty="0">
                <a:solidFill>
                  <a:srgbClr val="263D2B"/>
                </a:solidFill>
                <a:latin typeface="Roag Light" panose="020B0404040502030203" pitchFamily="34" charset="0"/>
              </a:rPr>
              <a:t>If the timing is extremely close, the referee must decide who completed two-hand contact first.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F.6 Slap Stalemate </a:t>
            </a:r>
            <a:r>
              <a:rPr lang="en-US" sz="5500" b="1" dirty="0">
                <a:solidFill>
                  <a:srgbClr val="263D2B"/>
                </a:solidFill>
                <a:latin typeface="+mj-lt"/>
              </a:rPr>
              <a:t>(</a:t>
            </a:r>
            <a:r>
              <a:rPr lang="en-US" sz="5500" dirty="0">
                <a:solidFill>
                  <a:srgbClr val="263D2B"/>
                </a:solidFill>
                <a:latin typeface="Roag Medium" panose="020B0604040502030203" pitchFamily="34" charset="0"/>
              </a:rPr>
              <a:t>Draw</a:t>
            </a:r>
            <a:r>
              <a:rPr lang="en-US" sz="5500" b="1" dirty="0">
                <a:solidFill>
                  <a:srgbClr val="263D2B"/>
                </a:solidFill>
                <a:latin typeface="+mj-lt"/>
              </a:rPr>
              <a:t>)</a:t>
            </a:r>
            <a:r>
              <a:rPr lang="en-US" sz="5500" dirty="0">
                <a:solidFill>
                  <a:srgbClr val="263D2B"/>
                </a:solidFill>
                <a:latin typeface="Roag Medium" panose="020B0604040502030203" pitchFamily="34" charset="0"/>
              </a:rPr>
              <a:t> </a:t>
            </a:r>
          </a:p>
          <a:p>
            <a:r>
              <a:rPr lang="en-US" sz="5500" dirty="0">
                <a:solidFill>
                  <a:srgbClr val="FF4F4F"/>
                </a:solidFill>
                <a:latin typeface="Roag Light" panose="020B0404040502030203" pitchFamily="34" charset="0"/>
              </a:rPr>
              <a:t>F.6.1 </a:t>
            </a:r>
            <a:r>
              <a:rPr lang="en-US" sz="5500" dirty="0">
                <a:solidFill>
                  <a:srgbClr val="263D2B"/>
                </a:solidFill>
                <a:latin typeface="Roag Light" panose="020B0404040502030203" pitchFamily="34" charset="0"/>
              </a:rPr>
              <a:t>A slap stalemate occurs when the referee cannot reliably determine which player completed valid two-hand contact first. </a:t>
            </a:r>
          </a:p>
          <a:p>
            <a:r>
              <a:rPr lang="en-US" sz="5500" dirty="0">
                <a:solidFill>
                  <a:srgbClr val="FF4F4F"/>
                </a:solidFill>
                <a:latin typeface="Roag Light" panose="020B0404040502030203" pitchFamily="34" charset="0"/>
              </a:rPr>
              <a:t>F.6.2 </a:t>
            </a:r>
            <a:r>
              <a:rPr lang="en-US" sz="5500" dirty="0">
                <a:solidFill>
                  <a:srgbClr val="263D2B"/>
                </a:solidFill>
                <a:latin typeface="Roag Light" panose="020B0404040502030203" pitchFamily="34" charset="0"/>
              </a:rPr>
              <a:t>In a slap stalemate, all cards on both Centre Piles remain where they are. </a:t>
            </a:r>
          </a:p>
        </p:txBody>
      </p:sp>
      <p:sp>
        <p:nvSpPr>
          <p:cNvPr id="6" name="Slide Number Placeholder 5">
            <a:extLst>
              <a:ext uri="{FF2B5EF4-FFF2-40B4-BE49-F238E27FC236}">
                <a16:creationId xmlns:a16="http://schemas.microsoft.com/office/drawing/2014/main" id="{150E8DD5-B6CF-56A2-265E-64CACC78C73E}"/>
              </a:ext>
            </a:extLst>
          </p:cNvPr>
          <p:cNvSpPr>
            <a:spLocks noGrp="1"/>
          </p:cNvSpPr>
          <p:nvPr>
            <p:ph type="sldNum" sz="quarter" idx="12"/>
          </p:nvPr>
        </p:nvSpPr>
        <p:spPr/>
        <p:txBody>
          <a:bodyPr/>
          <a:lstStyle/>
          <a:p>
            <a:fld id="{6732928E-5997-48F8-AC23-6F94313F3A6B}" type="slidenum">
              <a:rPr lang="en-GB" smtClean="0"/>
              <a:t>20</a:t>
            </a:fld>
            <a:endParaRPr lang="en-GB" dirty="0"/>
          </a:p>
        </p:txBody>
      </p:sp>
    </p:spTree>
    <p:extLst>
      <p:ext uri="{BB962C8B-B14F-4D97-AF65-F5344CB8AC3E}">
        <p14:creationId xmlns:p14="http://schemas.microsoft.com/office/powerpoint/2010/main" val="154464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E6D4E-4D56-E619-EC20-45FDA68968B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4F811DF-2132-C5F8-B3D7-E90E462B13CC}"/>
              </a:ext>
            </a:extLst>
          </p:cNvPr>
          <p:cNvSpPr/>
          <p:nvPr/>
        </p:nvSpPr>
        <p:spPr>
          <a:xfrm>
            <a:off x="23399750" y="0"/>
            <a:ext cx="23399750" cy="330835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D230E4DE-561F-6692-A30C-D89018CFDB44}"/>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BC50E018-D972-C5F4-273A-249B374D13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9319" y="1098950"/>
            <a:ext cx="2725489" cy="1763345"/>
          </a:xfrm>
          <a:prstGeom prst="rect">
            <a:avLst/>
          </a:prstGeom>
        </p:spPr>
      </p:pic>
      <p:pic>
        <p:nvPicPr>
          <p:cNvPr id="5" name="Picture 4">
            <a:extLst>
              <a:ext uri="{FF2B5EF4-FFF2-40B4-BE49-F238E27FC236}">
                <a16:creationId xmlns:a16="http://schemas.microsoft.com/office/drawing/2014/main" id="{9A3737FA-B736-647F-D973-D0992118C07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044692" y="1098950"/>
            <a:ext cx="2725488" cy="1763345"/>
          </a:xfrm>
          <a:prstGeom prst="rect">
            <a:avLst/>
          </a:prstGeom>
        </p:spPr>
      </p:pic>
      <p:sp>
        <p:nvSpPr>
          <p:cNvPr id="12" name="TextBox 11">
            <a:extLst>
              <a:ext uri="{FF2B5EF4-FFF2-40B4-BE49-F238E27FC236}">
                <a16:creationId xmlns:a16="http://schemas.microsoft.com/office/drawing/2014/main" id="{A7B90F31-6FB0-CA59-BC40-D4DD8FF51CBA}"/>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F</a:t>
            </a:r>
          </a:p>
          <a:p>
            <a:r>
              <a:rPr lang="en-US" dirty="0">
                <a:solidFill>
                  <a:srgbClr val="263D2B"/>
                </a:solidFill>
                <a:latin typeface="Roag" panose="020B0504040502030203" pitchFamily="34" charset="0"/>
              </a:rPr>
              <a:t>Slap Challenges</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EBBFCC30-D716-9AA9-C2A1-B7DF17EE336F}"/>
              </a:ext>
            </a:extLst>
          </p:cNvPr>
          <p:cNvSpPr txBox="1"/>
          <p:nvPr/>
        </p:nvSpPr>
        <p:spPr>
          <a:xfrm>
            <a:off x="1746250" y="3720616"/>
            <a:ext cx="21399500" cy="29715827"/>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F.9 Illegal Slaps and Misslaps </a:t>
            </a:r>
          </a:p>
          <a:p>
            <a:r>
              <a:rPr lang="en-US" sz="5500" dirty="0">
                <a:solidFill>
                  <a:srgbClr val="FF4F4F"/>
                </a:solidFill>
                <a:latin typeface="Roag Light" panose="020B0404040502030203" pitchFamily="34" charset="0"/>
              </a:rPr>
              <a:t>F.9.1 </a:t>
            </a:r>
            <a:r>
              <a:rPr lang="en-US" sz="5500" dirty="0">
                <a:solidFill>
                  <a:srgbClr val="263D2B"/>
                </a:solidFill>
                <a:latin typeface="Roag Light" panose="020B0404040502030203" pitchFamily="34" charset="0"/>
              </a:rPr>
              <a:t>A misslap occurs when a player attempts to slap when no slap condition is active. </a:t>
            </a:r>
          </a:p>
          <a:p>
            <a:r>
              <a:rPr lang="en-US" sz="5500" dirty="0">
                <a:solidFill>
                  <a:srgbClr val="FF4F4F"/>
                </a:solidFill>
                <a:latin typeface="Roag Light" panose="020B0404040502030203" pitchFamily="34" charset="0"/>
              </a:rPr>
              <a:t>F.9.2 </a:t>
            </a:r>
            <a:r>
              <a:rPr lang="en-US" sz="5500" dirty="0">
                <a:solidFill>
                  <a:srgbClr val="263D2B"/>
                </a:solidFill>
                <a:latin typeface="Roag Light" panose="020B0404040502030203" pitchFamily="34" charset="0"/>
              </a:rPr>
              <a:t>A single accidental or reflex misslap carries no automatic penalty unless the referee believes it to be deliberate or disruptive. </a:t>
            </a:r>
          </a:p>
          <a:p>
            <a:r>
              <a:rPr lang="en-US" sz="5500" dirty="0">
                <a:solidFill>
                  <a:srgbClr val="FF4F4F"/>
                </a:solidFill>
                <a:latin typeface="Roag Light" panose="020B0404040502030203" pitchFamily="34" charset="0"/>
              </a:rPr>
              <a:t>F.9.3 </a:t>
            </a:r>
            <a:r>
              <a:rPr lang="en-US" sz="5500" dirty="0">
                <a:solidFill>
                  <a:srgbClr val="263D2B"/>
                </a:solidFill>
                <a:latin typeface="Roag Light" panose="020B0404040502030203" pitchFamily="34" charset="0"/>
              </a:rPr>
              <a:t>Repeated misslaps may result in disciplinary action under</a:t>
            </a:r>
            <a:r>
              <a:rPr lang="en-US" sz="5500" i="1" dirty="0">
                <a:solidFill>
                  <a:srgbClr val="263D2B"/>
                </a:solidFill>
                <a:latin typeface="Roag Light" panose="020B0404040502030203" pitchFamily="34" charset="0"/>
              </a:rPr>
              <a:t> Law I.</a:t>
            </a:r>
          </a:p>
          <a:p>
            <a:r>
              <a:rPr lang="en-US" sz="5500" dirty="0">
                <a:solidFill>
                  <a:srgbClr val="FF4F4F"/>
                </a:solidFill>
                <a:latin typeface="Roag Light" panose="020B0404040502030203" pitchFamily="34" charset="0"/>
              </a:rPr>
              <a:t>F.9.4 </a:t>
            </a:r>
            <a:r>
              <a:rPr lang="en-US" sz="5500" dirty="0">
                <a:solidFill>
                  <a:srgbClr val="263D2B"/>
                </a:solidFill>
                <a:latin typeface="Roag Light" panose="020B0404040502030203" pitchFamily="34" charset="0"/>
              </a:rPr>
              <a:t>Aggressive slapping, including deliberate striking of the opponent or clearly unsafe force, is judged at referee discretion. </a:t>
            </a:r>
          </a:p>
          <a:p>
            <a:r>
              <a:rPr lang="en-US" sz="5500" dirty="0">
                <a:solidFill>
                  <a:srgbClr val="FF4F4F"/>
                </a:solidFill>
                <a:latin typeface="Roag Light" panose="020B0404040502030203" pitchFamily="34" charset="0"/>
              </a:rPr>
              <a:t>F.9.5 </a:t>
            </a:r>
            <a:r>
              <a:rPr lang="en-US" sz="5500" dirty="0">
                <a:solidFill>
                  <a:srgbClr val="263D2B"/>
                </a:solidFill>
                <a:latin typeface="Roag Light" panose="020B0404040502030203" pitchFamily="34" charset="0"/>
              </a:rPr>
              <a:t>Aggressive contact arising naturally from both players legitimately going for the same slap at the same time is not, by itself, grounds for automatic sanction. </a:t>
            </a:r>
          </a:p>
          <a:p>
            <a:r>
              <a:rPr lang="en-US" sz="5500" dirty="0">
                <a:solidFill>
                  <a:srgbClr val="FF4F4F"/>
                </a:solidFill>
                <a:latin typeface="Roag Light" panose="020B0404040502030203" pitchFamily="34" charset="0"/>
              </a:rPr>
              <a:t>F.9.6 </a:t>
            </a:r>
            <a:r>
              <a:rPr lang="en-US" sz="5500" dirty="0">
                <a:solidFill>
                  <a:srgbClr val="263D2B"/>
                </a:solidFill>
                <a:latin typeface="Roag Light" panose="020B0404040502030203" pitchFamily="34" charset="0"/>
              </a:rPr>
              <a:t>Where aggressive or dangerous intent is clear, the referee may issue Yellow or Red Cards under </a:t>
            </a:r>
            <a:r>
              <a:rPr lang="en-US" sz="5500" i="1" dirty="0">
                <a:solidFill>
                  <a:srgbClr val="263D2B"/>
                </a:solidFill>
                <a:latin typeface="Roag Light" panose="020B0404040502030203" pitchFamily="34" charset="0"/>
              </a:rPr>
              <a:t>Law I.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F.10 Referee Authority During Slaps </a:t>
            </a:r>
          </a:p>
          <a:p>
            <a:r>
              <a:rPr lang="en-US" sz="5500" dirty="0">
                <a:solidFill>
                  <a:srgbClr val="FF4F4F"/>
                </a:solidFill>
                <a:latin typeface="Roag Light" panose="020B0404040502030203" pitchFamily="34" charset="0"/>
              </a:rPr>
              <a:t>F.10.1 </a:t>
            </a:r>
            <a:r>
              <a:rPr lang="en-US" sz="5500" dirty="0">
                <a:solidFill>
                  <a:srgbClr val="263D2B"/>
                </a:solidFill>
                <a:latin typeface="Roag Light" panose="020B0404040502030203" pitchFamily="34" charset="0"/>
              </a:rPr>
              <a:t>The referee has full authority to determine whether a slap was valid, who completed valid two-hand contact first, and whether any misslap or foul slap has occurred. </a:t>
            </a:r>
          </a:p>
          <a:p>
            <a:r>
              <a:rPr lang="en-US" sz="5500" dirty="0">
                <a:solidFill>
                  <a:srgbClr val="FF4F4F"/>
                </a:solidFill>
                <a:latin typeface="Roag Light" panose="020B0404040502030203" pitchFamily="34" charset="0"/>
              </a:rPr>
              <a:t>F.10.2 </a:t>
            </a:r>
            <a:r>
              <a:rPr lang="en-US" sz="5500" dirty="0">
                <a:solidFill>
                  <a:srgbClr val="263D2B"/>
                </a:solidFill>
                <a:latin typeface="Roag Light" panose="020B0404040502030203" pitchFamily="34" charset="0"/>
              </a:rPr>
              <a:t>The referee’s decision overrides any agreement or claim made by the players. </a:t>
            </a:r>
          </a:p>
          <a:p>
            <a:r>
              <a:rPr lang="en-US" sz="5500" dirty="0">
                <a:solidFill>
                  <a:srgbClr val="FF4F4F"/>
                </a:solidFill>
                <a:latin typeface="Roag Light" panose="020B0404040502030203" pitchFamily="34" charset="0"/>
              </a:rPr>
              <a:t>F.10.3 </a:t>
            </a:r>
            <a:r>
              <a:rPr lang="en-US" sz="5500" dirty="0">
                <a:solidFill>
                  <a:srgbClr val="263D2B"/>
                </a:solidFill>
                <a:latin typeface="Roag Light" panose="020B0404040502030203" pitchFamily="34" charset="0"/>
              </a:rPr>
              <a:t>Where available, the referee may use video review to assist in determining the outcome of a slap challenge. </a:t>
            </a:r>
          </a:p>
          <a:p>
            <a:r>
              <a:rPr lang="en-US" sz="5500" dirty="0">
                <a:solidFill>
                  <a:srgbClr val="FF4F4F"/>
                </a:solidFill>
                <a:latin typeface="Roag Light" panose="020B0404040502030203" pitchFamily="34" charset="0"/>
              </a:rPr>
              <a:t>F.10.4 </a:t>
            </a:r>
            <a:r>
              <a:rPr lang="en-US" sz="5500" dirty="0">
                <a:solidFill>
                  <a:srgbClr val="263D2B"/>
                </a:solidFill>
                <a:latin typeface="Roag Light" panose="020B0404040502030203" pitchFamily="34" charset="0"/>
              </a:rPr>
              <a:t>The referee may, in exceptional circumstances where a slap cannot fairly be resolved, call for a new reveal under </a:t>
            </a:r>
            <a:r>
              <a:rPr lang="en-US" sz="5500" i="1" dirty="0">
                <a:solidFill>
                  <a:srgbClr val="263D2B"/>
                </a:solidFill>
                <a:latin typeface="Roag Light" panose="020B0404040502030203" pitchFamily="34" charset="0"/>
              </a:rPr>
              <a:t>Law F.6.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F.11 Governing Principle </a:t>
            </a:r>
          </a:p>
          <a:p>
            <a:r>
              <a:rPr lang="en-US" sz="5500" dirty="0">
                <a:solidFill>
                  <a:srgbClr val="FF4F4F"/>
                </a:solidFill>
                <a:latin typeface="Roag Light" panose="020B0404040502030203" pitchFamily="34" charset="0"/>
              </a:rPr>
              <a:t>F.11.1 </a:t>
            </a:r>
            <a:r>
              <a:rPr lang="en-US" sz="5500" dirty="0">
                <a:solidFill>
                  <a:srgbClr val="263D2B"/>
                </a:solidFill>
                <a:latin typeface="Roag Light" panose="020B0404040502030203" pitchFamily="34" charset="0"/>
              </a:rPr>
              <a:t>Slap challenges are a defining feature of SLAPS, rewarding quick reflexes, awareness, and decisive action. </a:t>
            </a:r>
          </a:p>
          <a:p>
            <a:r>
              <a:rPr lang="en-US" sz="5500" dirty="0">
                <a:solidFill>
                  <a:srgbClr val="FF4F4F"/>
                </a:solidFill>
                <a:latin typeface="Roag Light" panose="020B0404040502030203" pitchFamily="34" charset="0"/>
              </a:rPr>
              <a:t>F.11.2 </a:t>
            </a:r>
            <a:r>
              <a:rPr lang="en-US" sz="5500" dirty="0">
                <a:solidFill>
                  <a:srgbClr val="263D2B"/>
                </a:solidFill>
                <a:latin typeface="Roag Light" panose="020B0404040502030203" pitchFamily="34" charset="0"/>
              </a:rPr>
              <a:t>The ability to play a card that creates a slap condition and immediately complete a two-handed slap is a deliberate and accepted advantage for the player who holds the right card, and is part of the intended balance of the game. </a:t>
            </a:r>
          </a:p>
          <a:p>
            <a:r>
              <a:rPr lang="en-US" sz="5500" dirty="0">
                <a:solidFill>
                  <a:srgbClr val="FF4F4F"/>
                </a:solidFill>
                <a:latin typeface="Roag Light" panose="020B0404040502030203" pitchFamily="34" charset="0"/>
              </a:rPr>
              <a:t>F.11.3 </a:t>
            </a:r>
            <a:r>
              <a:rPr lang="en-US" sz="5500" dirty="0">
                <a:solidFill>
                  <a:srgbClr val="263D2B"/>
                </a:solidFill>
                <a:latin typeface="Roag Light" panose="020B0404040502030203" pitchFamily="34" charset="0"/>
              </a:rPr>
              <a:t>All rulings on slaps must be made in line with the competitive, reflex-driven nature of SLAPS and the overall spirit of the game. </a:t>
            </a:r>
          </a:p>
        </p:txBody>
      </p:sp>
      <p:sp>
        <p:nvSpPr>
          <p:cNvPr id="6" name="Slide Number Placeholder 5">
            <a:extLst>
              <a:ext uri="{FF2B5EF4-FFF2-40B4-BE49-F238E27FC236}">
                <a16:creationId xmlns:a16="http://schemas.microsoft.com/office/drawing/2014/main" id="{E0B2786A-40D9-A303-0648-3158C1DC4970}"/>
              </a:ext>
            </a:extLst>
          </p:cNvPr>
          <p:cNvSpPr>
            <a:spLocks noGrp="1"/>
          </p:cNvSpPr>
          <p:nvPr>
            <p:ph type="sldNum" sz="quarter" idx="12"/>
          </p:nvPr>
        </p:nvSpPr>
        <p:spPr/>
        <p:txBody>
          <a:bodyPr/>
          <a:lstStyle/>
          <a:p>
            <a:fld id="{6732928E-5997-48F8-AC23-6F94313F3A6B}" type="slidenum">
              <a:rPr lang="en-GB" smtClean="0"/>
              <a:t>21</a:t>
            </a:fld>
            <a:endParaRPr lang="en-GB" dirty="0"/>
          </a:p>
        </p:txBody>
      </p:sp>
    </p:spTree>
    <p:extLst>
      <p:ext uri="{BB962C8B-B14F-4D97-AF65-F5344CB8AC3E}">
        <p14:creationId xmlns:p14="http://schemas.microsoft.com/office/powerpoint/2010/main" val="3828895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55F44-53FB-C564-37EF-6384764A6FB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6351A1A-0DA5-5811-2698-7073B5065DAB}"/>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03266E18-503E-6050-473D-BBDBC7679A49}"/>
              </a:ext>
            </a:extLst>
          </p:cNvPr>
          <p:cNvSpPr/>
          <p:nvPr/>
        </p:nvSpPr>
        <p:spPr>
          <a:xfrm>
            <a:off x="0" y="0"/>
            <a:ext cx="23399750" cy="33083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CDFB37D3-2042-6DD0-2A69-27684E9B5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FAEBBF8F-B700-85D1-8231-805DB8CF31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8" name="TextBox 7">
            <a:extLst>
              <a:ext uri="{FF2B5EF4-FFF2-40B4-BE49-F238E27FC236}">
                <a16:creationId xmlns:a16="http://schemas.microsoft.com/office/drawing/2014/main" id="{A8296EBC-471B-99FB-9E1B-8CA14D7911DE}"/>
              </a:ext>
            </a:extLst>
          </p:cNvPr>
          <p:cNvSpPr txBox="1"/>
          <p:nvPr/>
        </p:nvSpPr>
        <p:spPr>
          <a:xfrm>
            <a:off x="25146000" y="2862296"/>
            <a:ext cx="21653500" cy="2308324"/>
          </a:xfrm>
          <a:prstGeom prst="rect">
            <a:avLst/>
          </a:prstGeom>
          <a:noFill/>
        </p:spPr>
        <p:txBody>
          <a:bodyPr wrap="square" rtlCol="0">
            <a:spAutoFit/>
          </a:bodyPr>
          <a:lstStyle/>
          <a:p>
            <a:r>
              <a:rPr lang="en-US" sz="14400" dirty="0">
                <a:solidFill>
                  <a:srgbClr val="263D2B"/>
                </a:solidFill>
                <a:latin typeface="Roag" panose="020B0504040502030203" pitchFamily="34" charset="0"/>
              </a:rPr>
              <a:t>Draw Deck Shortage</a:t>
            </a:r>
            <a:endParaRPr lang="en-GB" sz="14400" dirty="0">
              <a:solidFill>
                <a:srgbClr val="263D2B"/>
              </a:solidFill>
              <a:latin typeface="Roag" panose="020B0504040502030203" pitchFamily="34" charset="0"/>
            </a:endParaRPr>
          </a:p>
        </p:txBody>
      </p:sp>
      <p:cxnSp>
        <p:nvCxnSpPr>
          <p:cNvPr id="10" name="Straight Connector 9">
            <a:extLst>
              <a:ext uri="{FF2B5EF4-FFF2-40B4-BE49-F238E27FC236}">
                <a16:creationId xmlns:a16="http://schemas.microsoft.com/office/drawing/2014/main" id="{8518F70C-C7D2-5642-131A-88F30E319756}"/>
              </a:ext>
            </a:extLst>
          </p:cNvPr>
          <p:cNvCxnSpPr>
            <a:cxnSpLocks/>
          </p:cNvCxnSpPr>
          <p:nvPr/>
        </p:nvCxnSpPr>
        <p:spPr>
          <a:xfrm>
            <a:off x="24333200" y="3416968"/>
            <a:ext cx="0" cy="29075982"/>
          </a:xfrm>
          <a:prstGeom prst="line">
            <a:avLst/>
          </a:prstGeom>
          <a:ln>
            <a:solidFill>
              <a:srgbClr val="263D2B"/>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3D9F055-9905-AA76-1AFC-78054C71A040}"/>
              </a:ext>
            </a:extLst>
          </p:cNvPr>
          <p:cNvSpPr txBox="1"/>
          <p:nvPr/>
        </p:nvSpPr>
        <p:spPr>
          <a:xfrm>
            <a:off x="25146000" y="5643652"/>
            <a:ext cx="21399500" cy="25483899"/>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G.1 Overview </a:t>
            </a:r>
          </a:p>
          <a:p>
            <a:r>
              <a:rPr lang="en-US" sz="5500" dirty="0">
                <a:solidFill>
                  <a:srgbClr val="FF4F4F"/>
                </a:solidFill>
                <a:latin typeface="Roag Light" panose="020B0404040502030203" pitchFamily="34" charset="0"/>
              </a:rPr>
              <a:t>G.1.1 </a:t>
            </a:r>
            <a:r>
              <a:rPr lang="en-US" sz="5500" dirty="0">
                <a:solidFill>
                  <a:srgbClr val="263D2B"/>
                </a:solidFill>
                <a:latin typeface="Roag Light" panose="020B0404040502030203" pitchFamily="34" charset="0"/>
              </a:rPr>
              <a:t>This Law defines all procedures relating to Draw Deck Shortages during a match of SLAPS. </a:t>
            </a:r>
          </a:p>
          <a:p>
            <a:r>
              <a:rPr lang="en-US" sz="5500" dirty="0">
                <a:solidFill>
                  <a:srgbClr val="FF4F4F"/>
                </a:solidFill>
                <a:latin typeface="Roag Light" panose="020B0404040502030203" pitchFamily="34" charset="0"/>
              </a:rPr>
              <a:t>G.1.2 </a:t>
            </a:r>
            <a:r>
              <a:rPr lang="en-US" sz="5500" dirty="0">
                <a:solidFill>
                  <a:srgbClr val="263D2B"/>
                </a:solidFill>
                <a:latin typeface="Roag Light" panose="020B0404040502030203" pitchFamily="34" charset="0"/>
              </a:rPr>
              <a:t>A Draw Deck Shortage alters the structure of play and must be managed precisely to maintain fairness. </a:t>
            </a:r>
          </a:p>
          <a:p>
            <a:r>
              <a:rPr lang="en-US" sz="5500" dirty="0">
                <a:solidFill>
                  <a:srgbClr val="FF4F4F"/>
                </a:solidFill>
                <a:latin typeface="Roag Light" panose="020B0404040502030203" pitchFamily="34" charset="0"/>
              </a:rPr>
              <a:t>G.1.3 </a:t>
            </a:r>
            <a:r>
              <a:rPr lang="en-US" sz="5500" dirty="0">
                <a:solidFill>
                  <a:srgbClr val="263D2B"/>
                </a:solidFill>
                <a:latin typeface="Roag Light" panose="020B0404040502030203" pitchFamily="34" charset="0"/>
              </a:rPr>
              <a:t>Draw Deck Shortage procedures apply only after a stoppage of play </a:t>
            </a:r>
            <a:r>
              <a:rPr lang="en-US" sz="5500" i="1" dirty="0">
                <a:solidFill>
                  <a:srgbClr val="263D2B"/>
                </a:solidFill>
                <a:latin typeface="+mj-lt"/>
              </a:rPr>
              <a:t>(</a:t>
            </a:r>
            <a:r>
              <a:rPr lang="en-US" sz="5500" i="1" dirty="0">
                <a:solidFill>
                  <a:srgbClr val="263D2B"/>
                </a:solidFill>
                <a:latin typeface="Roag Light" panose="020B0404040502030203" pitchFamily="34" charset="0"/>
              </a:rPr>
              <a:t>see G.3</a:t>
            </a:r>
            <a:r>
              <a:rPr lang="en-US" sz="5500" i="1" dirty="0">
                <a:solidFill>
                  <a:srgbClr val="263D2B"/>
                </a:solidFill>
                <a:latin typeface="+mj-lt"/>
              </a:rPr>
              <a:t>)</a:t>
            </a:r>
            <a:r>
              <a:rPr lang="en-US" sz="5500" i="1" dirty="0">
                <a:solidFill>
                  <a:srgbClr val="263D2B"/>
                </a:solidFill>
                <a:latin typeface="Roag Light" panose="020B0404040502030203" pitchFamily="34" charset="0"/>
              </a:rPr>
              <a:t>. </a:t>
            </a:r>
          </a:p>
          <a:p>
            <a:r>
              <a:rPr lang="en-US" sz="5500" dirty="0">
                <a:solidFill>
                  <a:srgbClr val="FF4F4F"/>
                </a:solidFill>
                <a:latin typeface="Roag Light" panose="020B0404040502030203" pitchFamily="34" charset="0"/>
              </a:rPr>
              <a:t>G.1.4 </a:t>
            </a:r>
            <a:r>
              <a:rPr lang="en-US" sz="5500" dirty="0">
                <a:solidFill>
                  <a:srgbClr val="263D2B"/>
                </a:solidFill>
                <a:latin typeface="Roag Light" panose="020B0404040502030203" pitchFamily="34" charset="0"/>
              </a:rPr>
              <a:t>All slap-related consequences during shortages follow </a:t>
            </a:r>
            <a:r>
              <a:rPr lang="en-US" sz="5500" i="1" dirty="0">
                <a:solidFill>
                  <a:srgbClr val="263D2B"/>
                </a:solidFill>
                <a:latin typeface="Roag Light" panose="020B0404040502030203" pitchFamily="34" charset="0"/>
              </a:rPr>
              <a:t>Law F</a:t>
            </a:r>
            <a:r>
              <a:rPr lang="en-US" sz="5500" dirty="0">
                <a:solidFill>
                  <a:srgbClr val="263D2B"/>
                </a:solidFill>
                <a:latin typeface="Roag Light" panose="020B0404040502030203" pitchFamily="34" charset="0"/>
              </a:rPr>
              <a:t>, and all game-end rules follow </a:t>
            </a:r>
            <a:r>
              <a:rPr lang="en-US" sz="5500" i="1" dirty="0">
                <a:solidFill>
                  <a:srgbClr val="263D2B"/>
                </a:solidFill>
                <a:latin typeface="Roag Light" panose="020B0404040502030203" pitchFamily="34" charset="0"/>
              </a:rPr>
              <a:t>Law H</a:t>
            </a:r>
            <a:r>
              <a:rPr lang="en-US" sz="5500" dirty="0">
                <a:solidFill>
                  <a:srgbClr val="263D2B"/>
                </a:solidFill>
                <a:latin typeface="Roag Light" panose="020B0404040502030203" pitchFamily="34" charset="0"/>
              </a:rPr>
              <a:t>.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G.2 Definition of a Draw Deck Shortage</a:t>
            </a:r>
            <a:r>
              <a:rPr lang="en-US" sz="5500" dirty="0">
                <a:solidFill>
                  <a:srgbClr val="263D2B"/>
                </a:solidFill>
                <a:latin typeface="Roag Light" panose="020B0404040502030203" pitchFamily="34" charset="0"/>
              </a:rPr>
              <a:t> </a:t>
            </a:r>
          </a:p>
          <a:p>
            <a:r>
              <a:rPr lang="en-US" sz="5500" dirty="0">
                <a:solidFill>
                  <a:srgbClr val="FF4F4F"/>
                </a:solidFill>
                <a:latin typeface="Roag Light" panose="020B0404040502030203" pitchFamily="34" charset="0"/>
              </a:rPr>
              <a:t>G.2.1 </a:t>
            </a:r>
            <a:r>
              <a:rPr lang="en-US" sz="5500" dirty="0">
                <a:solidFill>
                  <a:srgbClr val="263D2B"/>
                </a:solidFill>
                <a:latin typeface="Roag Light" panose="020B0404040502030203" pitchFamily="34" charset="0"/>
              </a:rPr>
              <a:t>A Draw Deck Shortage occurs the moment a player has zero cards remaining in their Draw Deck. </a:t>
            </a:r>
          </a:p>
          <a:p>
            <a:r>
              <a:rPr lang="en-US" sz="5500" dirty="0">
                <a:solidFill>
                  <a:srgbClr val="FF4F4F"/>
                </a:solidFill>
                <a:latin typeface="Roag Light" panose="020B0404040502030203" pitchFamily="34" charset="0"/>
              </a:rPr>
              <a:t>G.2.2 </a:t>
            </a:r>
            <a:r>
              <a:rPr lang="en-US" sz="5500" dirty="0">
                <a:solidFill>
                  <a:srgbClr val="263D2B"/>
                </a:solidFill>
                <a:latin typeface="Roag Light" panose="020B0404040502030203" pitchFamily="34" charset="0"/>
              </a:rPr>
              <a:t>A Draw Deck Shortage can only occur when a player still has at least one live Foundation card </a:t>
            </a:r>
            <a:r>
              <a:rPr lang="en-US" sz="5500" dirty="0">
                <a:solidFill>
                  <a:srgbClr val="263D2B"/>
                </a:solidFill>
                <a:latin typeface="+mj-lt"/>
              </a:rPr>
              <a:t>(</a:t>
            </a:r>
            <a:r>
              <a:rPr lang="en-US" sz="5500" dirty="0">
                <a:solidFill>
                  <a:srgbClr val="263D2B"/>
                </a:solidFill>
                <a:latin typeface="Roag Light" panose="020B0404040502030203" pitchFamily="34" charset="0"/>
              </a:rPr>
              <a:t>unless the player has lost slap penalties in the same game - </a:t>
            </a:r>
            <a:r>
              <a:rPr lang="en-US" sz="5500" i="1" dirty="0">
                <a:solidFill>
                  <a:srgbClr val="263D2B"/>
                </a:solidFill>
                <a:latin typeface="Roag Light" panose="020B0404040502030203" pitchFamily="34" charset="0"/>
              </a:rPr>
              <a:t>see G.9</a:t>
            </a:r>
            <a:r>
              <a:rPr lang="en-US" sz="5500" dirty="0">
                <a:solidFill>
                  <a:srgbClr val="263D2B"/>
                </a:solidFill>
                <a:latin typeface="+mj-lt"/>
              </a:rPr>
              <a:t>)</a:t>
            </a:r>
            <a:r>
              <a:rPr lang="en-US" sz="5500" dirty="0">
                <a:solidFill>
                  <a:srgbClr val="263D2B"/>
                </a:solidFill>
                <a:latin typeface="Roag Light" panose="020B0404040502030203" pitchFamily="34" charset="0"/>
              </a:rPr>
              <a:t>. </a:t>
            </a:r>
          </a:p>
          <a:p>
            <a:r>
              <a:rPr lang="en-US" sz="5500" dirty="0">
                <a:solidFill>
                  <a:srgbClr val="FF4F4F"/>
                </a:solidFill>
                <a:latin typeface="Roag Light" panose="020B0404040502030203" pitchFamily="34" charset="0"/>
              </a:rPr>
              <a:t>G.2.3 </a:t>
            </a:r>
            <a:r>
              <a:rPr lang="en-US" sz="5500" dirty="0">
                <a:solidFill>
                  <a:srgbClr val="263D2B"/>
                </a:solidFill>
                <a:latin typeface="Roag Light" panose="020B0404040502030203" pitchFamily="34" charset="0"/>
              </a:rPr>
              <a:t>A shortage does not stop play immediately; play continues until the next natural stoppage (see G.4</a:t>
            </a:r>
            <a:r>
              <a:rPr lang="en-US" sz="5500" dirty="0">
                <a:solidFill>
                  <a:srgbClr val="263D2B"/>
                </a:solidFill>
                <a:latin typeface="+mj-lt"/>
              </a:rPr>
              <a:t>).</a:t>
            </a:r>
            <a:r>
              <a:rPr lang="en-US" sz="5500" dirty="0">
                <a:solidFill>
                  <a:srgbClr val="263D2B"/>
                </a:solidFill>
                <a:latin typeface="Roag Light" panose="020B0404040502030203" pitchFamily="34" charset="0"/>
              </a:rPr>
              <a:t> </a:t>
            </a:r>
          </a:p>
          <a:p>
            <a:r>
              <a:rPr lang="en-US" sz="5500" dirty="0">
                <a:solidFill>
                  <a:srgbClr val="FF4F4F"/>
                </a:solidFill>
                <a:latin typeface="Roag Light" panose="020B0404040502030203" pitchFamily="34" charset="0"/>
              </a:rPr>
              <a:t>G.2.4 </a:t>
            </a:r>
            <a:r>
              <a:rPr lang="en-US" sz="5500" dirty="0">
                <a:solidFill>
                  <a:srgbClr val="263D2B"/>
                </a:solidFill>
                <a:latin typeface="Roag Light" panose="020B0404040502030203" pitchFamily="34" charset="0"/>
              </a:rPr>
              <a:t>A shortage may also occur before a game begins if a player has ten or fewer cards available after shuffling.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G.3 Activation of Shortage Procedures </a:t>
            </a:r>
          </a:p>
          <a:p>
            <a:r>
              <a:rPr lang="en-US" sz="5500" dirty="0">
                <a:solidFill>
                  <a:srgbClr val="FF4F4F"/>
                </a:solidFill>
                <a:latin typeface="Roag Light" panose="020B0404040502030203" pitchFamily="34" charset="0"/>
              </a:rPr>
              <a:t>G.3.1 </a:t>
            </a:r>
            <a:r>
              <a:rPr lang="en-US" sz="5500" dirty="0">
                <a:solidFill>
                  <a:srgbClr val="263D2B"/>
                </a:solidFill>
                <a:latin typeface="Roag Light" panose="020B0404040502030203" pitchFamily="34" charset="0"/>
              </a:rPr>
              <a:t>Shortage procedures take effect only once a stoppage in play occurs, including: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G.3.1.1 </a:t>
            </a:r>
            <a:r>
              <a:rPr lang="en-US" sz="5500" dirty="0">
                <a:solidFill>
                  <a:srgbClr val="263D2B"/>
                </a:solidFill>
                <a:latin typeface="Roag Light" panose="020B0404040502030203" pitchFamily="34" charset="0"/>
              </a:rPr>
              <a:t>a stalemate;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G.3.1.2 </a:t>
            </a:r>
            <a:r>
              <a:rPr lang="en-US" sz="5500" dirty="0">
                <a:solidFill>
                  <a:srgbClr val="263D2B"/>
                </a:solidFill>
                <a:latin typeface="Roag Light" panose="020B0404040502030203" pitchFamily="34" charset="0"/>
              </a:rPr>
              <a:t>a referee stoppage under </a:t>
            </a:r>
            <a:r>
              <a:rPr lang="en-US" sz="5500" i="1" dirty="0">
                <a:solidFill>
                  <a:srgbClr val="263D2B"/>
                </a:solidFill>
                <a:latin typeface="Roag Light" panose="020B0404040502030203" pitchFamily="34" charset="0"/>
              </a:rPr>
              <a:t>Law E;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G.3.1.3 </a:t>
            </a:r>
            <a:r>
              <a:rPr lang="en-US" sz="5500" dirty="0">
                <a:solidFill>
                  <a:srgbClr val="263D2B"/>
                </a:solidFill>
                <a:latin typeface="Roag Light" panose="020B0404040502030203" pitchFamily="34" charset="0"/>
              </a:rPr>
              <a:t>the end of the current game;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G.3.1.4 </a:t>
            </a:r>
            <a:r>
              <a:rPr lang="en-US" sz="5500" dirty="0">
                <a:solidFill>
                  <a:srgbClr val="263D2B"/>
                </a:solidFill>
                <a:latin typeface="Roag Light" panose="020B0404040502030203" pitchFamily="34" charset="0"/>
              </a:rPr>
              <a:t>any situation requiring a new Draw Deck reveal. </a:t>
            </a:r>
          </a:p>
          <a:p>
            <a:r>
              <a:rPr lang="en-US" sz="5500" dirty="0">
                <a:solidFill>
                  <a:srgbClr val="FF4F4F"/>
                </a:solidFill>
                <a:latin typeface="Roag Light" panose="020B0404040502030203" pitchFamily="34" charset="0"/>
              </a:rPr>
              <a:t>G.3.2 </a:t>
            </a:r>
            <a:r>
              <a:rPr lang="en-US" sz="5500" dirty="0">
                <a:solidFill>
                  <a:srgbClr val="263D2B"/>
                </a:solidFill>
                <a:latin typeface="Roag Light" panose="020B0404040502030203" pitchFamily="34" charset="0"/>
              </a:rPr>
              <a:t>When a stoppage occurs, and one player has no Draw Deck, the opponent’s Draw Deck must be split equally. </a:t>
            </a:r>
          </a:p>
        </p:txBody>
      </p:sp>
      <p:sp>
        <p:nvSpPr>
          <p:cNvPr id="12" name="TextBox 11">
            <a:extLst>
              <a:ext uri="{FF2B5EF4-FFF2-40B4-BE49-F238E27FC236}">
                <a16:creationId xmlns:a16="http://schemas.microsoft.com/office/drawing/2014/main" id="{3EE9F354-BA36-830C-BADC-E5F36A42336D}"/>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G</a:t>
            </a:r>
          </a:p>
          <a:p>
            <a:r>
              <a:rPr lang="en-US" dirty="0">
                <a:solidFill>
                  <a:srgbClr val="263D2B"/>
                </a:solidFill>
                <a:latin typeface="Roag" panose="020B0504040502030203" pitchFamily="34" charset="0"/>
              </a:rPr>
              <a:t>Draw Deck Shortage</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14" name="Slide Number Placeholder 13">
            <a:extLst>
              <a:ext uri="{FF2B5EF4-FFF2-40B4-BE49-F238E27FC236}">
                <a16:creationId xmlns:a16="http://schemas.microsoft.com/office/drawing/2014/main" id="{223E2FAF-DAD2-3F81-CF28-475315F234D9}"/>
              </a:ext>
            </a:extLst>
          </p:cNvPr>
          <p:cNvSpPr>
            <a:spLocks noGrp="1"/>
          </p:cNvSpPr>
          <p:nvPr>
            <p:ph type="sldNum" sz="quarter" idx="12"/>
          </p:nvPr>
        </p:nvSpPr>
        <p:spPr/>
        <p:txBody>
          <a:bodyPr/>
          <a:lstStyle/>
          <a:p>
            <a:fld id="{6732928E-5997-48F8-AC23-6F94313F3A6B}" type="slidenum">
              <a:rPr lang="en-GB" smtClean="0"/>
              <a:t>22</a:t>
            </a:fld>
            <a:endParaRPr lang="en-GB" dirty="0"/>
          </a:p>
        </p:txBody>
      </p:sp>
      <p:sp>
        <p:nvSpPr>
          <p:cNvPr id="3" name="TextBox 2">
            <a:extLst>
              <a:ext uri="{FF2B5EF4-FFF2-40B4-BE49-F238E27FC236}">
                <a16:creationId xmlns:a16="http://schemas.microsoft.com/office/drawing/2014/main" id="{8FA67110-7C11-2BE0-C24E-2A7E230B07CF}"/>
              </a:ext>
            </a:extLst>
          </p:cNvPr>
          <p:cNvSpPr txBox="1"/>
          <p:nvPr/>
        </p:nvSpPr>
        <p:spPr>
          <a:xfrm>
            <a:off x="7857653" y="20388296"/>
            <a:ext cx="10446065" cy="3939540"/>
          </a:xfrm>
          <a:prstGeom prst="rect">
            <a:avLst/>
          </a:prstGeom>
          <a:noFill/>
        </p:spPr>
        <p:txBody>
          <a:bodyPr wrap="square" rtlCol="0">
            <a:spAutoFit/>
          </a:bodyPr>
          <a:lstStyle/>
          <a:p>
            <a:r>
              <a:rPr lang="en-US" sz="25000" dirty="0">
                <a:solidFill>
                  <a:srgbClr val="FF7575"/>
                </a:solidFill>
                <a:latin typeface="Roag Light" panose="020B0404040502030203" pitchFamily="34" charset="0"/>
              </a:rPr>
              <a:t>Law</a:t>
            </a:r>
            <a:endParaRPr lang="en-GB" sz="25000" dirty="0">
              <a:solidFill>
                <a:srgbClr val="FF7575"/>
              </a:solidFill>
              <a:latin typeface="Roag Light" panose="020B0404040502030203" pitchFamily="34" charset="0"/>
            </a:endParaRPr>
          </a:p>
        </p:txBody>
      </p:sp>
      <p:sp>
        <p:nvSpPr>
          <p:cNvPr id="6" name="TextBox 5">
            <a:extLst>
              <a:ext uri="{FF2B5EF4-FFF2-40B4-BE49-F238E27FC236}">
                <a16:creationId xmlns:a16="http://schemas.microsoft.com/office/drawing/2014/main" id="{791A1636-1F23-AA18-CE64-5C2D06D0F059}"/>
              </a:ext>
            </a:extLst>
          </p:cNvPr>
          <p:cNvSpPr txBox="1"/>
          <p:nvPr/>
        </p:nvSpPr>
        <p:spPr>
          <a:xfrm>
            <a:off x="8137052" y="22358066"/>
            <a:ext cx="10446065" cy="11572399"/>
          </a:xfrm>
          <a:prstGeom prst="rect">
            <a:avLst/>
          </a:prstGeom>
          <a:noFill/>
        </p:spPr>
        <p:txBody>
          <a:bodyPr wrap="square" rtlCol="0">
            <a:spAutoFit/>
          </a:bodyPr>
          <a:lstStyle/>
          <a:p>
            <a:r>
              <a:rPr lang="en-US" sz="74600" dirty="0">
                <a:solidFill>
                  <a:srgbClr val="FF7575"/>
                </a:solidFill>
                <a:latin typeface="Roag" panose="020B0504040502030203" pitchFamily="34" charset="0"/>
              </a:rPr>
              <a:t>G</a:t>
            </a:r>
            <a:endParaRPr lang="en-GB" sz="74600" dirty="0">
              <a:solidFill>
                <a:srgbClr val="FF7575"/>
              </a:solidFill>
              <a:latin typeface="Roag" panose="020B0504040502030203" pitchFamily="34" charset="0"/>
            </a:endParaRPr>
          </a:p>
        </p:txBody>
      </p:sp>
      <p:cxnSp>
        <p:nvCxnSpPr>
          <p:cNvPr id="9" name="Straight Connector 8">
            <a:extLst>
              <a:ext uri="{FF2B5EF4-FFF2-40B4-BE49-F238E27FC236}">
                <a16:creationId xmlns:a16="http://schemas.microsoft.com/office/drawing/2014/main" id="{F97A1F51-8622-6D29-40FB-D0636958D627}"/>
              </a:ext>
            </a:extLst>
          </p:cNvPr>
          <p:cNvCxnSpPr>
            <a:cxnSpLocks/>
          </p:cNvCxnSpPr>
          <p:nvPr/>
        </p:nvCxnSpPr>
        <p:spPr>
          <a:xfrm>
            <a:off x="7641390" y="2862296"/>
            <a:ext cx="0" cy="29075982"/>
          </a:xfrm>
          <a:prstGeom prst="line">
            <a:avLst/>
          </a:prstGeom>
          <a:ln>
            <a:solidFill>
              <a:srgbClr val="FF75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510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81BDE-79EA-C211-0CAF-A65E98C4231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5192766-14EF-2AD4-668C-DEC01FF0043C}"/>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540DCAE5-843B-C727-0C1E-4F0B84EE7181}"/>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73A4CB37-49FF-6DEF-8EE0-ABFBF4B46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EC0B52D1-4E97-0A3E-C152-F002DFAC8C4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1" name="TextBox 10">
            <a:extLst>
              <a:ext uri="{FF2B5EF4-FFF2-40B4-BE49-F238E27FC236}">
                <a16:creationId xmlns:a16="http://schemas.microsoft.com/office/drawing/2014/main" id="{0406B682-008C-82F9-EFBA-FC94EAAD139F}"/>
              </a:ext>
            </a:extLst>
          </p:cNvPr>
          <p:cNvSpPr txBox="1"/>
          <p:nvPr/>
        </p:nvSpPr>
        <p:spPr>
          <a:xfrm>
            <a:off x="24892000" y="3720615"/>
            <a:ext cx="21399500" cy="27176670"/>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G.6 Shortage Before a Game Starts </a:t>
            </a:r>
          </a:p>
          <a:p>
            <a:r>
              <a:rPr lang="en-US" sz="5500" dirty="0">
                <a:solidFill>
                  <a:srgbClr val="FF4F4F"/>
                </a:solidFill>
                <a:latin typeface="Roag Light" panose="020B0404040502030203" pitchFamily="34" charset="0"/>
              </a:rPr>
              <a:t>G.6.1 </a:t>
            </a:r>
            <a:r>
              <a:rPr lang="en-US" sz="5500" dirty="0">
                <a:solidFill>
                  <a:srgbClr val="263D2B"/>
                </a:solidFill>
                <a:latin typeface="Roag Light" panose="020B0404040502030203" pitchFamily="34" charset="0"/>
              </a:rPr>
              <a:t>If a player has ten or fewer total cards after shuffling for a new game, a Draw Deck Shortage occurs immediately. </a:t>
            </a:r>
          </a:p>
          <a:p>
            <a:r>
              <a:rPr lang="en-US" sz="5500" dirty="0">
                <a:solidFill>
                  <a:srgbClr val="FF4F4F"/>
                </a:solidFill>
                <a:latin typeface="Roag Light" panose="020B0404040502030203" pitchFamily="34" charset="0"/>
              </a:rPr>
              <a:t>G.6.2 </a:t>
            </a:r>
            <a:r>
              <a:rPr lang="en-US" sz="5500" dirty="0">
                <a:solidFill>
                  <a:srgbClr val="263D2B"/>
                </a:solidFill>
                <a:latin typeface="Roag Light" panose="020B0404040502030203" pitchFamily="34" charset="0"/>
              </a:rPr>
              <a:t>The opponent’s Draw Deck must be split at the start of the game using the same top-half procedure described in G.3. </a:t>
            </a:r>
          </a:p>
          <a:p>
            <a:r>
              <a:rPr lang="en-US" sz="5500" dirty="0">
                <a:solidFill>
                  <a:srgbClr val="FF4F4F"/>
                </a:solidFill>
                <a:latin typeface="Roag Light" panose="020B0404040502030203" pitchFamily="34" charset="0"/>
              </a:rPr>
              <a:t>G.6.3 </a:t>
            </a:r>
            <a:r>
              <a:rPr lang="en-US" sz="5500" dirty="0">
                <a:solidFill>
                  <a:srgbClr val="263D2B"/>
                </a:solidFill>
                <a:latin typeface="Roag Light" panose="020B0404040502030203" pitchFamily="34" charset="0"/>
              </a:rPr>
              <a:t>The player with fewer than ten cards must construct a Foundation Pile using all available cards (maximum four live at any time). </a:t>
            </a:r>
          </a:p>
          <a:p>
            <a:r>
              <a:rPr lang="en-US" sz="5500" dirty="0">
                <a:solidFill>
                  <a:srgbClr val="FF4F4F"/>
                </a:solidFill>
                <a:latin typeface="Roag Light" panose="020B0404040502030203" pitchFamily="34" charset="0"/>
              </a:rPr>
              <a:t>G.6.4 </a:t>
            </a:r>
            <a:r>
              <a:rPr lang="en-US" sz="5500" dirty="0">
                <a:solidFill>
                  <a:srgbClr val="263D2B"/>
                </a:solidFill>
                <a:latin typeface="Roag Light" panose="020B0404040502030203" pitchFamily="34" charset="0"/>
              </a:rPr>
              <a:t>A normal game then begins with a simultaneous Draw Deck reveal.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G.7 Multiple Shortages Within a Single Match </a:t>
            </a:r>
          </a:p>
          <a:p>
            <a:r>
              <a:rPr lang="en-US" sz="5500" dirty="0">
                <a:solidFill>
                  <a:srgbClr val="FF4F4F"/>
                </a:solidFill>
                <a:latin typeface="Roag Light" panose="020B0404040502030203" pitchFamily="34" charset="0"/>
              </a:rPr>
              <a:t>G.7.1 </a:t>
            </a:r>
            <a:r>
              <a:rPr lang="en-US" sz="5500" dirty="0">
                <a:solidFill>
                  <a:srgbClr val="263D2B"/>
                </a:solidFill>
                <a:latin typeface="Roag Light" panose="020B0404040502030203" pitchFamily="34" charset="0"/>
              </a:rPr>
              <a:t>Multiple shortages can occur in a single game or match. </a:t>
            </a:r>
          </a:p>
          <a:p>
            <a:r>
              <a:rPr lang="en-US" sz="5500" dirty="0">
                <a:solidFill>
                  <a:srgbClr val="FF4F4F"/>
                </a:solidFill>
                <a:latin typeface="Roag Light" panose="020B0404040502030203" pitchFamily="34" charset="0"/>
              </a:rPr>
              <a:t>G.7.2 </a:t>
            </a:r>
            <a:r>
              <a:rPr lang="en-US" sz="5500" dirty="0">
                <a:solidFill>
                  <a:srgbClr val="263D2B"/>
                </a:solidFill>
                <a:latin typeface="Roag Light" panose="020B0404040502030203" pitchFamily="34" charset="0"/>
              </a:rPr>
              <a:t>In principle, the Draw Decks should remain equal at all times after splitting; therefore, shortages for both players tend to occur simultaneously. </a:t>
            </a:r>
          </a:p>
          <a:p>
            <a:r>
              <a:rPr lang="en-US" sz="5500" dirty="0">
                <a:solidFill>
                  <a:srgbClr val="FF4F4F"/>
                </a:solidFill>
                <a:latin typeface="Roag Light" panose="020B0404040502030203" pitchFamily="34" charset="0"/>
              </a:rPr>
              <a:t>G.7.3 </a:t>
            </a:r>
            <a:r>
              <a:rPr lang="en-US" sz="5500" dirty="0">
                <a:solidFill>
                  <a:srgbClr val="263D2B"/>
                </a:solidFill>
                <a:latin typeface="Roag Light" panose="020B0404040502030203" pitchFamily="34" charset="0"/>
              </a:rPr>
              <a:t>If a player reaches zero cards first, and the opponent still has cards, the top-half split procedure applies again. </a:t>
            </a:r>
          </a:p>
          <a:p>
            <a:r>
              <a:rPr lang="en-US" sz="5500" dirty="0">
                <a:solidFill>
                  <a:srgbClr val="FF4F4F"/>
                </a:solidFill>
                <a:latin typeface="Roag Light" panose="020B0404040502030203" pitchFamily="34" charset="0"/>
              </a:rPr>
              <a:t>G.7.4 </a:t>
            </a:r>
            <a:r>
              <a:rPr lang="en-US" sz="5500" dirty="0">
                <a:solidFill>
                  <a:srgbClr val="263D2B"/>
                </a:solidFill>
                <a:latin typeface="Roag Light" panose="020B0404040502030203" pitchFamily="34" charset="0"/>
              </a:rPr>
              <a:t>If both players reach zero cards simultaneously during a game: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G.7.4.1 </a:t>
            </a:r>
            <a:r>
              <a:rPr lang="en-US" sz="5500" dirty="0">
                <a:solidFill>
                  <a:srgbClr val="263D2B"/>
                </a:solidFill>
                <a:latin typeface="Roag Light" panose="020B0404040502030203" pitchFamily="34" charset="0"/>
              </a:rPr>
              <a:t>All Centre Pile cards are shuffled together;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G.7.4.2 </a:t>
            </a:r>
            <a:r>
              <a:rPr lang="en-US" sz="5500" dirty="0">
                <a:solidFill>
                  <a:srgbClr val="263D2B"/>
                </a:solidFill>
                <a:latin typeface="Roag Light" panose="020B0404040502030203" pitchFamily="34" charset="0"/>
              </a:rPr>
              <a:t>The combined pile is split equally into two new Draw Decks;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G.7.4.3 </a:t>
            </a:r>
            <a:r>
              <a:rPr lang="en-US" sz="5500" dirty="0">
                <a:solidFill>
                  <a:srgbClr val="263D2B"/>
                </a:solidFill>
                <a:latin typeface="Roag Light" panose="020B0404040502030203" pitchFamily="34" charset="0"/>
              </a:rPr>
              <a:t>Neither new Draw Deck belongs to either player;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G.7.4.4 </a:t>
            </a:r>
            <a:r>
              <a:rPr lang="en-US" sz="5500" dirty="0">
                <a:solidFill>
                  <a:srgbClr val="263D2B"/>
                </a:solidFill>
                <a:latin typeface="Roag Light" panose="020B0404040502030203" pitchFamily="34" charset="0"/>
              </a:rPr>
              <a:t>A new reveal is performed;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G.7.4.5 </a:t>
            </a:r>
            <a:r>
              <a:rPr lang="en-US" sz="5500" dirty="0">
                <a:solidFill>
                  <a:srgbClr val="263D2B"/>
                </a:solidFill>
                <a:latin typeface="Roag Light" panose="020B0404040502030203" pitchFamily="34" charset="0"/>
              </a:rPr>
              <a:t>Whoever clears their Foundation Pile first wins the match, subject to slap penalties. </a:t>
            </a:r>
          </a:p>
          <a:p>
            <a:r>
              <a:rPr lang="en-US" sz="5500" dirty="0">
                <a:solidFill>
                  <a:srgbClr val="FF4F4F"/>
                </a:solidFill>
                <a:latin typeface="Roag Light" panose="020B0404040502030203" pitchFamily="34" charset="0"/>
              </a:rPr>
              <a:t>G.7.5 </a:t>
            </a:r>
            <a:r>
              <a:rPr lang="en-US" sz="5500" dirty="0">
                <a:solidFill>
                  <a:srgbClr val="263D2B"/>
                </a:solidFill>
                <a:latin typeface="Roag Light" panose="020B0404040502030203" pitchFamily="34" charset="0"/>
              </a:rPr>
              <a:t>This simultaneous-zero rule applies regardless of whether a previous split has occurred.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G.8 Odd-Numbered Draw Decks </a:t>
            </a:r>
          </a:p>
          <a:p>
            <a:r>
              <a:rPr lang="en-US" sz="5500" dirty="0">
                <a:solidFill>
                  <a:srgbClr val="FF4F4F"/>
                </a:solidFill>
                <a:latin typeface="Roag Light" panose="020B0404040502030203" pitchFamily="34" charset="0"/>
              </a:rPr>
              <a:t>G.8.1 </a:t>
            </a:r>
            <a:r>
              <a:rPr lang="en-US" sz="5500" dirty="0">
                <a:solidFill>
                  <a:srgbClr val="263D2B"/>
                </a:solidFill>
                <a:latin typeface="Roag Light" panose="020B0404040502030203" pitchFamily="34" charset="0"/>
              </a:rPr>
              <a:t>If the opponent’s Draw Deck has an odd number of cards at the moment it must be split, one half will naturally have one more card than the other. </a:t>
            </a:r>
          </a:p>
          <a:p>
            <a:r>
              <a:rPr lang="en-US" sz="5500" dirty="0">
                <a:solidFill>
                  <a:srgbClr val="FF4F4F"/>
                </a:solidFill>
                <a:latin typeface="Roag Light" panose="020B0404040502030203" pitchFamily="34" charset="0"/>
              </a:rPr>
              <a:t>G.8.2 </a:t>
            </a:r>
            <a:r>
              <a:rPr lang="en-US" sz="5500" dirty="0">
                <a:solidFill>
                  <a:srgbClr val="263D2B"/>
                </a:solidFill>
                <a:latin typeface="Roag Light" panose="020B0404040502030203" pitchFamily="34" charset="0"/>
              </a:rPr>
              <a:t>This irregularity is unavoidable and accepted as a natural part of the game. </a:t>
            </a:r>
          </a:p>
        </p:txBody>
      </p:sp>
      <p:sp>
        <p:nvSpPr>
          <p:cNvPr id="12" name="TextBox 11">
            <a:extLst>
              <a:ext uri="{FF2B5EF4-FFF2-40B4-BE49-F238E27FC236}">
                <a16:creationId xmlns:a16="http://schemas.microsoft.com/office/drawing/2014/main" id="{D57A1CF6-3993-9439-53DF-CBE3D9F2754E}"/>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G</a:t>
            </a:r>
          </a:p>
          <a:p>
            <a:r>
              <a:rPr lang="en-US" dirty="0">
                <a:solidFill>
                  <a:srgbClr val="263D2B"/>
                </a:solidFill>
                <a:latin typeface="Roag" panose="020B0504040502030203" pitchFamily="34" charset="0"/>
              </a:rPr>
              <a:t>Draw Deck Shortage</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821CAE40-C7A4-2E45-7A00-35D3A14C91EB}"/>
              </a:ext>
            </a:extLst>
          </p:cNvPr>
          <p:cNvSpPr txBox="1"/>
          <p:nvPr/>
        </p:nvSpPr>
        <p:spPr>
          <a:xfrm>
            <a:off x="1746250" y="3720616"/>
            <a:ext cx="21399500" cy="28869442"/>
          </a:xfrm>
          <a:prstGeom prst="rect">
            <a:avLst/>
          </a:prstGeom>
          <a:noFill/>
        </p:spPr>
        <p:txBody>
          <a:bodyPr wrap="square" rtlCol="0">
            <a:spAutoFit/>
          </a:bodyPr>
          <a:lstStyle/>
          <a:p>
            <a:r>
              <a:rPr lang="en-US" sz="5500" dirty="0">
                <a:solidFill>
                  <a:srgbClr val="FF4F4F"/>
                </a:solidFill>
                <a:latin typeface="Roag Light" panose="020B0404040502030203" pitchFamily="34" charset="0"/>
              </a:rPr>
              <a:t>G.3.3 </a:t>
            </a:r>
            <a:r>
              <a:rPr lang="en-US" sz="5500" dirty="0">
                <a:solidFill>
                  <a:srgbClr val="263D2B"/>
                </a:solidFill>
                <a:latin typeface="Roag Light" panose="020B0404040502030203" pitchFamily="34" charset="0"/>
              </a:rPr>
              <a:t>The top half of the opponent’s Draw Deck is placed where the shorted player’s Draw Deck would normally be. </a:t>
            </a:r>
          </a:p>
          <a:p>
            <a:r>
              <a:rPr lang="en-US" sz="5500" dirty="0">
                <a:solidFill>
                  <a:srgbClr val="FF4F4F"/>
                </a:solidFill>
                <a:latin typeface="Roag Light" panose="020B0404040502030203" pitchFamily="34" charset="0"/>
              </a:rPr>
              <a:t>G.3.4 </a:t>
            </a:r>
            <a:r>
              <a:rPr lang="en-US" sz="5500" dirty="0">
                <a:solidFill>
                  <a:srgbClr val="263D2B"/>
                </a:solidFill>
                <a:latin typeface="Roag Light" panose="020B0404040502030203" pitchFamily="34" charset="0"/>
              </a:rPr>
              <a:t>The bottom card of the borrowed Draw Deck is turned sideways to indicate that these cards do not belong to the borrowing player but remain legally playable. </a:t>
            </a:r>
          </a:p>
          <a:p>
            <a:r>
              <a:rPr lang="en-US" sz="5500" dirty="0">
                <a:solidFill>
                  <a:srgbClr val="FF4F4F"/>
                </a:solidFill>
                <a:latin typeface="Roag Light" panose="020B0404040502030203" pitchFamily="34" charset="0"/>
              </a:rPr>
              <a:t>G.3.5 </a:t>
            </a:r>
            <a:r>
              <a:rPr lang="en-US" sz="5500" dirty="0">
                <a:solidFill>
                  <a:srgbClr val="263D2B"/>
                </a:solidFill>
                <a:latin typeface="Roag Light" panose="020B0404040502030203" pitchFamily="34" charset="0"/>
              </a:rPr>
              <a:t>Borrowed Draw Decks must remain clearly separated in identity but function normally for all gameplay purposes.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G.4 Continuation of Play After a Shortage </a:t>
            </a:r>
          </a:p>
          <a:p>
            <a:r>
              <a:rPr lang="en-US" sz="5500" dirty="0">
                <a:solidFill>
                  <a:srgbClr val="FF4F4F"/>
                </a:solidFill>
                <a:latin typeface="Roag Light" panose="020B0404040502030203" pitchFamily="34" charset="0"/>
              </a:rPr>
              <a:t>G.4.1 </a:t>
            </a:r>
            <a:r>
              <a:rPr lang="en-US" sz="5500" dirty="0">
                <a:solidFill>
                  <a:srgbClr val="263D2B"/>
                </a:solidFill>
                <a:latin typeface="Roag Light" panose="020B0404040502030203" pitchFamily="34" charset="0"/>
              </a:rPr>
              <a:t>After the Draw Deck has been split, play continues normally. </a:t>
            </a:r>
          </a:p>
          <a:p>
            <a:r>
              <a:rPr lang="en-US" sz="5500" dirty="0">
                <a:solidFill>
                  <a:srgbClr val="FF4F4F"/>
                </a:solidFill>
                <a:latin typeface="Roag Light" panose="020B0404040502030203" pitchFamily="34" charset="0"/>
              </a:rPr>
              <a:t>G.4.2 </a:t>
            </a:r>
            <a:r>
              <a:rPr lang="en-US" sz="5500" dirty="0">
                <a:solidFill>
                  <a:srgbClr val="263D2B"/>
                </a:solidFill>
                <a:latin typeface="Roag Light" panose="020B0404040502030203" pitchFamily="34" charset="0"/>
              </a:rPr>
              <a:t>All rules governing card sequencing, slaps </a:t>
            </a:r>
            <a:r>
              <a:rPr lang="en-US" sz="5500" dirty="0">
                <a:solidFill>
                  <a:srgbClr val="263D2B"/>
                </a:solidFill>
                <a:latin typeface="+mj-lt"/>
              </a:rPr>
              <a:t>(</a:t>
            </a:r>
            <a:r>
              <a:rPr lang="en-US" sz="5500" dirty="0">
                <a:solidFill>
                  <a:srgbClr val="263D2B"/>
                </a:solidFill>
                <a:latin typeface="Roag Light" panose="020B0404040502030203" pitchFamily="34" charset="0"/>
              </a:rPr>
              <a:t>Law F</a:t>
            </a:r>
            <a:r>
              <a:rPr lang="en-US" sz="5500" dirty="0">
                <a:solidFill>
                  <a:srgbClr val="263D2B"/>
                </a:solidFill>
                <a:latin typeface="+mj-lt"/>
              </a:rPr>
              <a:t>)</a:t>
            </a:r>
            <a:r>
              <a:rPr lang="en-US" sz="5500" dirty="0">
                <a:solidFill>
                  <a:srgbClr val="263D2B"/>
                </a:solidFill>
                <a:latin typeface="Roag Light" panose="020B0404040502030203" pitchFamily="34" charset="0"/>
              </a:rPr>
              <a:t>, and card play </a:t>
            </a:r>
            <a:r>
              <a:rPr lang="en-US" sz="5500" dirty="0">
                <a:solidFill>
                  <a:srgbClr val="263D2B"/>
                </a:solidFill>
                <a:latin typeface="+mj-lt"/>
              </a:rPr>
              <a:t>(</a:t>
            </a:r>
            <a:r>
              <a:rPr lang="en-US" sz="5500" dirty="0">
                <a:solidFill>
                  <a:srgbClr val="263D2B"/>
                </a:solidFill>
                <a:latin typeface="Roag Light" panose="020B0404040502030203" pitchFamily="34" charset="0"/>
              </a:rPr>
              <a:t>Law D</a:t>
            </a:r>
            <a:r>
              <a:rPr lang="en-US" sz="5500" dirty="0">
                <a:solidFill>
                  <a:srgbClr val="263D2B"/>
                </a:solidFill>
                <a:latin typeface="+mj-lt"/>
              </a:rPr>
              <a:t>)</a:t>
            </a:r>
            <a:r>
              <a:rPr lang="en-US" sz="5500" dirty="0">
                <a:solidFill>
                  <a:srgbClr val="263D2B"/>
                </a:solidFill>
                <a:latin typeface="Roag Light" panose="020B0404040502030203" pitchFamily="34" charset="0"/>
              </a:rPr>
              <a:t> remain fully applicable. </a:t>
            </a:r>
          </a:p>
          <a:p>
            <a:r>
              <a:rPr lang="en-US" sz="5500" dirty="0">
                <a:solidFill>
                  <a:srgbClr val="FF4F4F"/>
                </a:solidFill>
                <a:latin typeface="Roag Light" panose="020B0404040502030203" pitchFamily="34" charset="0"/>
              </a:rPr>
              <a:t>G.4.3 </a:t>
            </a:r>
            <a:r>
              <a:rPr lang="en-US" sz="5500" dirty="0">
                <a:solidFill>
                  <a:srgbClr val="263D2B"/>
                </a:solidFill>
                <a:latin typeface="Roag Light" panose="020B0404040502030203" pitchFamily="34" charset="0"/>
              </a:rPr>
              <a:t>The player using the split Draw Deck may legally reveal cards from it as if it were their own. </a:t>
            </a:r>
          </a:p>
          <a:p>
            <a:r>
              <a:rPr lang="en-US" sz="5500" dirty="0">
                <a:solidFill>
                  <a:srgbClr val="FF4F4F"/>
                </a:solidFill>
                <a:latin typeface="Roag Light" panose="020B0404040502030203" pitchFamily="34" charset="0"/>
              </a:rPr>
              <a:t>G.4.4 </a:t>
            </a:r>
            <a:r>
              <a:rPr lang="en-US" sz="5500" dirty="0">
                <a:solidFill>
                  <a:srgbClr val="263D2B"/>
                </a:solidFill>
                <a:latin typeface="Roag Light" panose="020B0404040502030203" pitchFamily="34" charset="0"/>
              </a:rPr>
              <a:t>The split Draw Deck is considered a temporary resource until the end of the game.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G.5 Outcomes After a Shortage </a:t>
            </a:r>
          </a:p>
          <a:p>
            <a:r>
              <a:rPr lang="en-US" sz="5500" i="1" dirty="0">
                <a:solidFill>
                  <a:srgbClr val="263D2B"/>
                </a:solidFill>
                <a:latin typeface="Roag Light" panose="020B0404040502030203" pitchFamily="34" charset="0"/>
              </a:rPr>
              <a:t>Outcome A — The shorted player wins the game </a:t>
            </a:r>
          </a:p>
          <a:p>
            <a:r>
              <a:rPr lang="en-US" sz="5500" dirty="0">
                <a:solidFill>
                  <a:srgbClr val="FF4F4F"/>
                </a:solidFill>
                <a:latin typeface="Roag Light" panose="020B0404040502030203" pitchFamily="34" charset="0"/>
              </a:rPr>
              <a:t>G.5.1 </a:t>
            </a:r>
            <a:r>
              <a:rPr lang="en-US" sz="5500" dirty="0">
                <a:solidFill>
                  <a:srgbClr val="263D2B"/>
                </a:solidFill>
                <a:latin typeface="Roag Light" panose="020B0404040502030203" pitchFamily="34" charset="0"/>
              </a:rPr>
              <a:t>A shorted player who clears their Foundation Pile first wins the match, subject to </a:t>
            </a:r>
            <a:r>
              <a:rPr lang="en-US" sz="5500" i="1" dirty="0">
                <a:solidFill>
                  <a:srgbClr val="263D2B"/>
                </a:solidFill>
                <a:latin typeface="Roag Light" panose="020B0404040502030203" pitchFamily="34" charset="0"/>
              </a:rPr>
              <a:t>G.5.2</a:t>
            </a:r>
            <a:r>
              <a:rPr lang="en-US" sz="5500" dirty="0">
                <a:solidFill>
                  <a:srgbClr val="263D2B"/>
                </a:solidFill>
                <a:latin typeface="Roag Light" panose="020B0404040502030203" pitchFamily="34" charset="0"/>
              </a:rPr>
              <a:t>. </a:t>
            </a:r>
          </a:p>
          <a:p>
            <a:r>
              <a:rPr lang="en-US" sz="5500" dirty="0">
                <a:solidFill>
                  <a:srgbClr val="FF4F4F"/>
                </a:solidFill>
                <a:latin typeface="Roag Light" panose="020B0404040502030203" pitchFamily="34" charset="0"/>
              </a:rPr>
              <a:t>G.5.2 </a:t>
            </a:r>
            <a:r>
              <a:rPr lang="en-US" sz="5500" dirty="0">
                <a:solidFill>
                  <a:srgbClr val="263D2B"/>
                </a:solidFill>
                <a:latin typeface="Roag Light" panose="020B0404040502030203" pitchFamily="34" charset="0"/>
              </a:rPr>
              <a:t>If that player has outstanding slap penalty cards from the current game, they must construct a new Foundation Pile using those cards and continue play until all cards under their control </a:t>
            </a:r>
            <a:r>
              <a:rPr lang="en-US" sz="5500" dirty="0">
                <a:solidFill>
                  <a:srgbClr val="263D2B"/>
                </a:solidFill>
                <a:latin typeface="+mj-lt"/>
              </a:rPr>
              <a:t>(</a:t>
            </a:r>
            <a:r>
              <a:rPr lang="en-US" sz="5500" dirty="0">
                <a:solidFill>
                  <a:srgbClr val="263D2B"/>
                </a:solidFill>
                <a:latin typeface="Roag Light" panose="020B0404040502030203" pitchFamily="34" charset="0"/>
              </a:rPr>
              <a:t>including borrowed cards</a:t>
            </a:r>
            <a:r>
              <a:rPr lang="en-US" sz="5500" dirty="0">
                <a:solidFill>
                  <a:srgbClr val="263D2B"/>
                </a:solidFill>
                <a:latin typeface="+mj-lt"/>
              </a:rPr>
              <a:t>)</a:t>
            </a:r>
            <a:r>
              <a:rPr lang="en-US" sz="5500" dirty="0">
                <a:solidFill>
                  <a:srgbClr val="263D2B"/>
                </a:solidFill>
                <a:latin typeface="Roag Light" panose="020B0404040502030203" pitchFamily="34" charset="0"/>
              </a:rPr>
              <a:t> have been eliminated. </a:t>
            </a:r>
          </a:p>
          <a:p>
            <a:r>
              <a:rPr lang="en-US" sz="5500" i="1" dirty="0">
                <a:solidFill>
                  <a:srgbClr val="263D2B"/>
                </a:solidFill>
                <a:latin typeface="Roag Light" panose="020B0404040502030203" pitchFamily="34" charset="0"/>
              </a:rPr>
              <a:t>Outcome B — The other player wins the game </a:t>
            </a:r>
          </a:p>
          <a:p>
            <a:r>
              <a:rPr lang="en-US" sz="5500" dirty="0">
                <a:solidFill>
                  <a:srgbClr val="FF4F4F"/>
                </a:solidFill>
                <a:latin typeface="Roag Light" panose="020B0404040502030203" pitchFamily="34" charset="0"/>
              </a:rPr>
              <a:t>G.5.4 </a:t>
            </a:r>
            <a:r>
              <a:rPr lang="en-US" sz="5500" dirty="0">
                <a:solidFill>
                  <a:srgbClr val="263D2B"/>
                </a:solidFill>
                <a:latin typeface="Roag Light" panose="020B0404040502030203" pitchFamily="34" charset="0"/>
              </a:rPr>
              <a:t>If the player with the Draw Deck wins the game, they take: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G.5.4.1 </a:t>
            </a:r>
            <a:r>
              <a:rPr lang="en-US" sz="5500" dirty="0">
                <a:solidFill>
                  <a:srgbClr val="263D2B"/>
                </a:solidFill>
                <a:latin typeface="Roag Light" panose="020B0404040502030203" pitchFamily="34" charset="0"/>
              </a:rPr>
              <a:t>their own half-Deck,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G.5.4.2 </a:t>
            </a:r>
            <a:r>
              <a:rPr lang="en-US" sz="5500" dirty="0">
                <a:solidFill>
                  <a:srgbClr val="263D2B"/>
                </a:solidFill>
                <a:latin typeface="Roag Light" panose="020B0404040502030203" pitchFamily="34" charset="0"/>
              </a:rPr>
              <a:t>the borrowed half-Deck,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G.5.4.3 </a:t>
            </a:r>
            <a:r>
              <a:rPr lang="en-US" sz="5500" dirty="0">
                <a:solidFill>
                  <a:srgbClr val="263D2B"/>
                </a:solidFill>
                <a:latin typeface="Roag Light" panose="020B0404040502030203" pitchFamily="34" charset="0"/>
              </a:rPr>
              <a:t>any slap penalties owed to them. </a:t>
            </a:r>
          </a:p>
          <a:p>
            <a:r>
              <a:rPr lang="en-US" sz="5500" dirty="0">
                <a:solidFill>
                  <a:srgbClr val="FF4F4F"/>
                </a:solidFill>
                <a:latin typeface="Roag Light" panose="020B0404040502030203" pitchFamily="34" charset="0"/>
              </a:rPr>
              <a:t>G.5.5 </a:t>
            </a:r>
            <a:r>
              <a:rPr lang="en-US" sz="5500" dirty="0">
                <a:solidFill>
                  <a:srgbClr val="263D2B"/>
                </a:solidFill>
                <a:latin typeface="Roag Light" panose="020B0404040502030203" pitchFamily="34" charset="0"/>
              </a:rPr>
              <a:t>The losing player retains: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G.5.5.1 </a:t>
            </a:r>
            <a:r>
              <a:rPr lang="en-US" sz="5500" dirty="0">
                <a:solidFill>
                  <a:srgbClr val="263D2B"/>
                </a:solidFill>
                <a:latin typeface="Roag Light" panose="020B0404040502030203" pitchFamily="34" charset="0"/>
              </a:rPr>
              <a:t>their remaining Foundation cards, and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G.5.5.2 </a:t>
            </a:r>
            <a:r>
              <a:rPr lang="en-US" sz="5500" dirty="0">
                <a:solidFill>
                  <a:srgbClr val="263D2B"/>
                </a:solidFill>
                <a:latin typeface="Roag Light" panose="020B0404040502030203" pitchFamily="34" charset="0"/>
              </a:rPr>
              <a:t>any slap holding piles they received during the game, and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G.5.5.3 </a:t>
            </a:r>
            <a:r>
              <a:rPr lang="en-US" sz="5500" dirty="0">
                <a:solidFill>
                  <a:srgbClr val="263D2B"/>
                </a:solidFill>
                <a:latin typeface="Roag Light" panose="020B0404040502030203" pitchFamily="34" charset="0"/>
              </a:rPr>
              <a:t>the cards in the centre pile. </a:t>
            </a:r>
          </a:p>
        </p:txBody>
      </p:sp>
      <p:sp>
        <p:nvSpPr>
          <p:cNvPr id="6" name="Slide Number Placeholder 5">
            <a:extLst>
              <a:ext uri="{FF2B5EF4-FFF2-40B4-BE49-F238E27FC236}">
                <a16:creationId xmlns:a16="http://schemas.microsoft.com/office/drawing/2014/main" id="{C16000D7-9C4F-C3CF-89A6-29C52C29C31A}"/>
              </a:ext>
            </a:extLst>
          </p:cNvPr>
          <p:cNvSpPr>
            <a:spLocks noGrp="1"/>
          </p:cNvSpPr>
          <p:nvPr>
            <p:ph type="sldNum" sz="quarter" idx="12"/>
          </p:nvPr>
        </p:nvSpPr>
        <p:spPr/>
        <p:txBody>
          <a:bodyPr/>
          <a:lstStyle/>
          <a:p>
            <a:fld id="{6732928E-5997-48F8-AC23-6F94313F3A6B}" type="slidenum">
              <a:rPr lang="en-GB" smtClean="0"/>
              <a:t>23</a:t>
            </a:fld>
            <a:endParaRPr lang="en-GB" dirty="0"/>
          </a:p>
        </p:txBody>
      </p:sp>
    </p:spTree>
    <p:extLst>
      <p:ext uri="{BB962C8B-B14F-4D97-AF65-F5344CB8AC3E}">
        <p14:creationId xmlns:p14="http://schemas.microsoft.com/office/powerpoint/2010/main" val="4039513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BC5EE-E4A7-12F1-25F5-21AE463971A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8509F4C-5943-1587-BFA1-C436BB655452}"/>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54585A50-54D8-EF92-670B-FC20631BC335}"/>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218DD136-191D-C05D-F985-1D9B54D28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B28E4BDD-DDC5-24D5-3FB6-29977D4A3C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1" name="TextBox 10">
            <a:extLst>
              <a:ext uri="{FF2B5EF4-FFF2-40B4-BE49-F238E27FC236}">
                <a16:creationId xmlns:a16="http://schemas.microsoft.com/office/drawing/2014/main" id="{C6DC7518-F732-5616-F648-A2BF80E2A887}"/>
              </a:ext>
            </a:extLst>
          </p:cNvPr>
          <p:cNvSpPr txBox="1"/>
          <p:nvPr/>
        </p:nvSpPr>
        <p:spPr>
          <a:xfrm>
            <a:off x="24892000" y="3720615"/>
            <a:ext cx="21399500" cy="17866429"/>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G.11 Ownership of Cards </a:t>
            </a:r>
          </a:p>
          <a:p>
            <a:r>
              <a:rPr lang="en-US" sz="5500" dirty="0">
                <a:solidFill>
                  <a:srgbClr val="FF4F4F"/>
                </a:solidFill>
                <a:latin typeface="Roag Light" panose="020B0404040502030203" pitchFamily="34" charset="0"/>
              </a:rPr>
              <a:t>G.11.1 </a:t>
            </a:r>
            <a:r>
              <a:rPr lang="en-US" sz="5500" dirty="0">
                <a:solidFill>
                  <a:srgbClr val="263D2B"/>
                </a:solidFill>
                <a:latin typeface="Roag Light" panose="020B0404040502030203" pitchFamily="34" charset="0"/>
              </a:rPr>
              <a:t>Cards used as a borrowed Draw Deck remain the property of the original player. </a:t>
            </a:r>
          </a:p>
          <a:p>
            <a:r>
              <a:rPr lang="en-US" sz="5500" dirty="0">
                <a:solidFill>
                  <a:srgbClr val="FF4F4F"/>
                </a:solidFill>
                <a:latin typeface="Roag Light" panose="020B0404040502030203" pitchFamily="34" charset="0"/>
              </a:rPr>
              <a:t>G.11.2 </a:t>
            </a:r>
            <a:r>
              <a:rPr lang="en-US" sz="5500" dirty="0">
                <a:solidFill>
                  <a:srgbClr val="263D2B"/>
                </a:solidFill>
                <a:latin typeface="Roag Light" panose="020B0404040502030203" pitchFamily="34" charset="0"/>
              </a:rPr>
              <a:t>Borrowed cards may be freely revealed and played but must be returned to their owner when the game ends unless </a:t>
            </a:r>
            <a:r>
              <a:rPr lang="en-US" sz="5500" i="1" dirty="0">
                <a:solidFill>
                  <a:srgbClr val="263D2B"/>
                </a:solidFill>
                <a:latin typeface="Roag Light" panose="020B0404040502030203" pitchFamily="34" charset="0"/>
              </a:rPr>
              <a:t>G.5.4 applies. </a:t>
            </a:r>
          </a:p>
          <a:p>
            <a:r>
              <a:rPr lang="en-US" sz="5500" dirty="0">
                <a:solidFill>
                  <a:srgbClr val="FF4F4F"/>
                </a:solidFill>
                <a:latin typeface="Roag Light" panose="020B0404040502030203" pitchFamily="34" charset="0"/>
              </a:rPr>
              <a:t>G.11.3 </a:t>
            </a:r>
            <a:r>
              <a:rPr lang="en-US" sz="5500" dirty="0">
                <a:solidFill>
                  <a:srgbClr val="263D2B"/>
                </a:solidFill>
                <a:latin typeface="Roag Light" panose="020B0404040502030203" pitchFamily="34" charset="0"/>
              </a:rPr>
              <a:t>If the player who borrowed cards wins the game, they have cleared all cards under their control and therefore win the match </a:t>
            </a:r>
            <a:r>
              <a:rPr lang="en-US" sz="5500" i="1" dirty="0">
                <a:solidFill>
                  <a:srgbClr val="263D2B"/>
                </a:solidFill>
                <a:latin typeface="Roag Light" panose="020B0404040502030203" pitchFamily="34" charset="0"/>
              </a:rPr>
              <a:t>subject to G.9. </a:t>
            </a:r>
          </a:p>
          <a:p>
            <a:r>
              <a:rPr lang="en-US" sz="5500" dirty="0">
                <a:solidFill>
                  <a:srgbClr val="FF4F4F"/>
                </a:solidFill>
                <a:latin typeface="Roag Light" panose="020B0404040502030203" pitchFamily="34" charset="0"/>
              </a:rPr>
              <a:t>G.11.4 </a:t>
            </a:r>
            <a:r>
              <a:rPr lang="en-US" sz="5500" dirty="0">
                <a:solidFill>
                  <a:srgbClr val="263D2B"/>
                </a:solidFill>
                <a:latin typeface="Roag Light" panose="020B0404040502030203" pitchFamily="34" charset="0"/>
              </a:rPr>
              <a:t>If the player who borrowed cards loses the game, the borrowed cards are returned to the original owner immediately. </a:t>
            </a:r>
          </a:p>
          <a:p>
            <a:r>
              <a:rPr lang="en-US" sz="5500" dirty="0">
                <a:solidFill>
                  <a:srgbClr val="FF4F4F"/>
                </a:solidFill>
                <a:latin typeface="Roag Light" panose="020B0404040502030203" pitchFamily="34" charset="0"/>
              </a:rPr>
              <a:t>G.11.5 </a:t>
            </a:r>
            <a:r>
              <a:rPr lang="en-US" sz="5500" dirty="0">
                <a:solidFill>
                  <a:srgbClr val="263D2B"/>
                </a:solidFill>
                <a:latin typeface="Roag Light" panose="020B0404040502030203" pitchFamily="34" charset="0"/>
              </a:rPr>
              <a:t>The rulebook may recognise “temporary-use cards” as Draw Decks loaned during shortages.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G.12 Governing Principle </a:t>
            </a:r>
          </a:p>
          <a:p>
            <a:r>
              <a:rPr lang="en-US" sz="5500" dirty="0">
                <a:solidFill>
                  <a:srgbClr val="FF4F4F"/>
                </a:solidFill>
                <a:latin typeface="Roag Light" panose="020B0404040502030203" pitchFamily="34" charset="0"/>
              </a:rPr>
              <a:t>G.12.1 </a:t>
            </a:r>
            <a:r>
              <a:rPr lang="en-US" sz="5500" dirty="0">
                <a:solidFill>
                  <a:srgbClr val="263D2B"/>
                </a:solidFill>
                <a:latin typeface="Roag Light" panose="020B0404040502030203" pitchFamily="34" charset="0"/>
              </a:rPr>
              <a:t>Draw Deck Shortage rules exist to preserve continuity of play when a player’s deck is exhausted, and to ensure that both players have equal access to draw-based reveals. </a:t>
            </a:r>
          </a:p>
          <a:p>
            <a:r>
              <a:rPr lang="en-US" sz="5500" dirty="0">
                <a:solidFill>
                  <a:srgbClr val="FF4F4F"/>
                </a:solidFill>
                <a:latin typeface="Roag Light" panose="020B0404040502030203" pitchFamily="34" charset="0"/>
              </a:rPr>
              <a:t>G.12.2 </a:t>
            </a:r>
            <a:r>
              <a:rPr lang="en-US" sz="5500" dirty="0">
                <a:solidFill>
                  <a:srgbClr val="263D2B"/>
                </a:solidFill>
                <a:latin typeface="Roag Light" panose="020B0404040502030203" pitchFamily="34" charset="0"/>
              </a:rPr>
              <a:t>The halving mechanism does not provide an advantage or disadvantage to either player, as both players will face the same conditions if they intend to win the match. </a:t>
            </a:r>
          </a:p>
          <a:p>
            <a:r>
              <a:rPr lang="en-US" sz="5500" dirty="0">
                <a:solidFill>
                  <a:srgbClr val="FF4F4F"/>
                </a:solidFill>
                <a:latin typeface="Roag Light" panose="020B0404040502030203" pitchFamily="34" charset="0"/>
              </a:rPr>
              <a:t>G.12.3 </a:t>
            </a:r>
            <a:r>
              <a:rPr lang="en-US" sz="5500" dirty="0">
                <a:solidFill>
                  <a:srgbClr val="263D2B"/>
                </a:solidFill>
                <a:latin typeface="Roag Light" panose="020B0404040502030203" pitchFamily="34" charset="0"/>
              </a:rPr>
              <a:t>All Draw Deck Shortage rulings must be applied consistently by the referee and understood as natural consequences of how SLAPS functions. </a:t>
            </a:r>
          </a:p>
        </p:txBody>
      </p:sp>
      <p:sp>
        <p:nvSpPr>
          <p:cNvPr id="12" name="TextBox 11">
            <a:extLst>
              <a:ext uri="{FF2B5EF4-FFF2-40B4-BE49-F238E27FC236}">
                <a16:creationId xmlns:a16="http://schemas.microsoft.com/office/drawing/2014/main" id="{994BE04D-925C-9DD4-2705-1BC766949B4E}"/>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F</a:t>
            </a:r>
          </a:p>
          <a:p>
            <a:r>
              <a:rPr lang="en-US" dirty="0">
                <a:solidFill>
                  <a:srgbClr val="263D2B"/>
                </a:solidFill>
                <a:latin typeface="Roag" panose="020B0504040502030203" pitchFamily="34" charset="0"/>
              </a:rPr>
              <a:t>Slap Challenges</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6B1AC1A3-513C-5288-BEEA-73B6C9835EF1}"/>
              </a:ext>
            </a:extLst>
          </p:cNvPr>
          <p:cNvSpPr txBox="1"/>
          <p:nvPr/>
        </p:nvSpPr>
        <p:spPr>
          <a:xfrm>
            <a:off x="1746250" y="3720616"/>
            <a:ext cx="21399500" cy="25483899"/>
          </a:xfrm>
          <a:prstGeom prst="rect">
            <a:avLst/>
          </a:prstGeom>
          <a:noFill/>
        </p:spPr>
        <p:txBody>
          <a:bodyPr wrap="square" rtlCol="0">
            <a:spAutoFit/>
          </a:bodyPr>
          <a:lstStyle/>
          <a:p>
            <a:r>
              <a:rPr lang="en-US" sz="5500" dirty="0">
                <a:solidFill>
                  <a:srgbClr val="FF4F4F"/>
                </a:solidFill>
                <a:latin typeface="Roag Light" panose="020B0404040502030203" pitchFamily="34" charset="0"/>
              </a:rPr>
              <a:t>G.8.3 </a:t>
            </a:r>
            <a:r>
              <a:rPr lang="en-US" sz="5500" dirty="0">
                <a:solidFill>
                  <a:srgbClr val="263D2B"/>
                </a:solidFill>
                <a:latin typeface="Roag Light" panose="020B0404040502030203" pitchFamily="34" charset="0"/>
              </a:rPr>
              <a:t>Players may reveal a single remaining Draw Deck card alone if necessary. </a:t>
            </a:r>
          </a:p>
          <a:p>
            <a:r>
              <a:rPr lang="en-US" sz="5500" dirty="0">
                <a:solidFill>
                  <a:srgbClr val="FF4F4F"/>
                </a:solidFill>
                <a:latin typeface="Roag Light" panose="020B0404040502030203" pitchFamily="34" charset="0"/>
              </a:rPr>
              <a:t>G.8.4 </a:t>
            </a:r>
            <a:r>
              <a:rPr lang="en-US" sz="5500" dirty="0">
                <a:solidFill>
                  <a:srgbClr val="263D2B"/>
                </a:solidFill>
                <a:latin typeface="Roag Light" panose="020B0404040502030203" pitchFamily="34" charset="0"/>
              </a:rPr>
              <a:t>In simultaneous-zero situations, if one new Draw Deck has one extra card, this does not affect match outcomes. </a:t>
            </a:r>
          </a:p>
          <a:p>
            <a:r>
              <a:rPr lang="en-US" sz="5500" dirty="0">
                <a:solidFill>
                  <a:srgbClr val="FF4F4F"/>
                </a:solidFill>
                <a:latin typeface="Roag Light" panose="020B0404040502030203" pitchFamily="34" charset="0"/>
              </a:rPr>
              <a:t>G.8.5 </a:t>
            </a:r>
            <a:r>
              <a:rPr lang="en-US" sz="5500" dirty="0">
                <a:solidFill>
                  <a:srgbClr val="263D2B"/>
                </a:solidFill>
                <a:latin typeface="Roag Light" panose="020B0404040502030203" pitchFamily="34" charset="0"/>
              </a:rPr>
              <a:t>The player who clears their Foundation Pile first still wins the match </a:t>
            </a:r>
            <a:r>
              <a:rPr lang="en-US" sz="5500" i="1" dirty="0">
                <a:solidFill>
                  <a:srgbClr val="263D2B"/>
                </a:solidFill>
                <a:latin typeface="Roag Light" panose="020B0404040502030203" pitchFamily="34" charset="0"/>
              </a:rPr>
              <a:t>subject to H.4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G.9 Slap Penalties During Shortages </a:t>
            </a:r>
          </a:p>
          <a:p>
            <a:r>
              <a:rPr lang="en-US" sz="5500" dirty="0">
                <a:solidFill>
                  <a:srgbClr val="FF4F4F"/>
                </a:solidFill>
                <a:latin typeface="Roag Light" panose="020B0404040502030203" pitchFamily="34" charset="0"/>
              </a:rPr>
              <a:t>G.9.1 </a:t>
            </a:r>
            <a:r>
              <a:rPr lang="en-US" sz="5500" dirty="0">
                <a:solidFill>
                  <a:srgbClr val="263D2B"/>
                </a:solidFill>
                <a:latin typeface="Roag Light" panose="020B0404040502030203" pitchFamily="34" charset="0"/>
              </a:rPr>
              <a:t>Slap penalties operate normally during shortages. </a:t>
            </a:r>
          </a:p>
          <a:p>
            <a:r>
              <a:rPr lang="en-US" sz="5500" dirty="0">
                <a:solidFill>
                  <a:srgbClr val="FF4F4F"/>
                </a:solidFill>
                <a:latin typeface="Roag Light" panose="020B0404040502030203" pitchFamily="34" charset="0"/>
              </a:rPr>
              <a:t>G.9.2 </a:t>
            </a:r>
            <a:r>
              <a:rPr lang="en-US" sz="5500" dirty="0">
                <a:solidFill>
                  <a:srgbClr val="263D2B"/>
                </a:solidFill>
                <a:latin typeface="Roag Light" panose="020B0404040502030203" pitchFamily="34" charset="0"/>
              </a:rPr>
              <a:t>If a player loses a slap challenge during a shortage, they must still take all Centre Pile cards into their temporary holding pile. </a:t>
            </a:r>
          </a:p>
          <a:p>
            <a:r>
              <a:rPr lang="en-US" sz="5500" dirty="0">
                <a:solidFill>
                  <a:srgbClr val="FF4F4F"/>
                </a:solidFill>
                <a:latin typeface="Roag Light" panose="020B0404040502030203" pitchFamily="34" charset="0"/>
              </a:rPr>
              <a:t>G.9.3 </a:t>
            </a:r>
            <a:r>
              <a:rPr lang="en-US" sz="5500" dirty="0">
                <a:solidFill>
                  <a:srgbClr val="263D2B"/>
                </a:solidFill>
                <a:latin typeface="Roag Light" panose="020B0404040502030203" pitchFamily="34" charset="0"/>
              </a:rPr>
              <a:t>If a player has no Draw Deck and no Foundation Pile left, but still has slap penalty cards outstanding, they must continue the match until those cards are removed. </a:t>
            </a:r>
          </a:p>
          <a:p>
            <a:r>
              <a:rPr lang="en-US" sz="5500" dirty="0">
                <a:solidFill>
                  <a:srgbClr val="FF4F4F"/>
                </a:solidFill>
                <a:latin typeface="Roag Light" panose="020B0404040502030203" pitchFamily="34" charset="0"/>
              </a:rPr>
              <a:t>G.9.4 </a:t>
            </a:r>
            <a:r>
              <a:rPr lang="en-US" sz="5500" dirty="0">
                <a:solidFill>
                  <a:srgbClr val="263D2B"/>
                </a:solidFill>
                <a:latin typeface="Roag Light" panose="020B0404040502030203" pitchFamily="34" charset="0"/>
              </a:rPr>
              <a:t>A player may only win the match once they have eliminated: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G.9.4.1 </a:t>
            </a:r>
            <a:r>
              <a:rPr lang="en-US" sz="5500" dirty="0">
                <a:solidFill>
                  <a:srgbClr val="263D2B"/>
                </a:solidFill>
                <a:latin typeface="Roag Light" panose="020B0404040502030203" pitchFamily="34" charset="0"/>
              </a:rPr>
              <a:t>their Foundation cards,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G.9.4.2 </a:t>
            </a:r>
            <a:r>
              <a:rPr lang="en-US" sz="5500" dirty="0">
                <a:solidFill>
                  <a:srgbClr val="263D2B"/>
                </a:solidFill>
                <a:latin typeface="Roag Light" panose="020B0404040502030203" pitchFamily="34" charset="0"/>
              </a:rPr>
              <a:t>all Draw Deck cards under their control, and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G.9.4.3 </a:t>
            </a:r>
            <a:r>
              <a:rPr lang="en-US" sz="5500" dirty="0">
                <a:solidFill>
                  <a:srgbClr val="263D2B"/>
                </a:solidFill>
                <a:latin typeface="Roag Light" panose="020B0404040502030203" pitchFamily="34" charset="0"/>
              </a:rPr>
              <a:t>any slap penalty cards.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G.10 Special Scenarios </a:t>
            </a:r>
          </a:p>
          <a:p>
            <a:r>
              <a:rPr lang="en-US" sz="5500" dirty="0">
                <a:solidFill>
                  <a:srgbClr val="FF4F4F"/>
                </a:solidFill>
                <a:latin typeface="Roag Light" panose="020B0404040502030203" pitchFamily="34" charset="0"/>
              </a:rPr>
              <a:t>G.10.1 </a:t>
            </a:r>
            <a:r>
              <a:rPr lang="en-US" sz="5500" dirty="0">
                <a:solidFill>
                  <a:srgbClr val="263D2B"/>
                </a:solidFill>
                <a:latin typeface="Roag Light" panose="020B0404040502030203" pitchFamily="34" charset="0"/>
              </a:rPr>
              <a:t>If a shortage occurs but no stalemate is possible i.e., one player always has a legal move, play continues indefinitely until a natural stoppage occurs. </a:t>
            </a:r>
          </a:p>
          <a:p>
            <a:r>
              <a:rPr lang="en-US" sz="5500" dirty="0">
                <a:solidFill>
                  <a:srgbClr val="FF4F4F"/>
                </a:solidFill>
                <a:latin typeface="Roag Light" panose="020B0404040502030203" pitchFamily="34" charset="0"/>
              </a:rPr>
              <a:t>G.10.2 </a:t>
            </a:r>
            <a:r>
              <a:rPr lang="en-US" sz="5500" dirty="0">
                <a:solidFill>
                  <a:srgbClr val="263D2B"/>
                </a:solidFill>
                <a:latin typeface="Roag Light" panose="020B0404040502030203" pitchFamily="34" charset="0"/>
              </a:rPr>
              <a:t>The referee may only call a stalemate if neither player can legally play; they may not call one simply to induce a split. </a:t>
            </a:r>
          </a:p>
          <a:p>
            <a:r>
              <a:rPr lang="en-US" sz="5500" dirty="0">
                <a:solidFill>
                  <a:srgbClr val="FF4F4F"/>
                </a:solidFill>
                <a:latin typeface="Roag Light" panose="020B0404040502030203" pitchFamily="34" charset="0"/>
              </a:rPr>
              <a:t>G.10.3 </a:t>
            </a:r>
            <a:r>
              <a:rPr lang="en-US" sz="5500" dirty="0">
                <a:solidFill>
                  <a:srgbClr val="263D2B"/>
                </a:solidFill>
                <a:latin typeface="Roag Light" panose="020B0404040502030203" pitchFamily="34" charset="0"/>
              </a:rPr>
              <a:t>If a shortage occurs during a slap challenge, the slap proceeds normally. </a:t>
            </a:r>
          </a:p>
          <a:p>
            <a:r>
              <a:rPr lang="en-US" sz="5500" dirty="0">
                <a:solidFill>
                  <a:srgbClr val="FF4F4F"/>
                </a:solidFill>
                <a:latin typeface="Roag Light" panose="020B0404040502030203" pitchFamily="34" charset="0"/>
              </a:rPr>
              <a:t>G.10.4 </a:t>
            </a:r>
            <a:r>
              <a:rPr lang="en-US" sz="5500" dirty="0">
                <a:solidFill>
                  <a:srgbClr val="263D2B"/>
                </a:solidFill>
                <a:latin typeface="Roag Light" panose="020B0404040502030203" pitchFamily="34" charset="0"/>
              </a:rPr>
              <a:t>Mis-reveals during shortages follow referee discretion under </a:t>
            </a:r>
            <a:r>
              <a:rPr lang="en-US" sz="5500" i="1" dirty="0">
                <a:solidFill>
                  <a:srgbClr val="263D2B"/>
                </a:solidFill>
                <a:latin typeface="Roag Light" panose="020B0404040502030203" pitchFamily="34" charset="0"/>
              </a:rPr>
              <a:t>Laws D and F. </a:t>
            </a:r>
          </a:p>
          <a:p>
            <a:endParaRPr lang="en-US" sz="5500" dirty="0">
              <a:solidFill>
                <a:srgbClr val="263D2B"/>
              </a:solidFill>
              <a:latin typeface="Roag Light" panose="020B0404040502030203" pitchFamily="34" charset="0"/>
            </a:endParaRPr>
          </a:p>
        </p:txBody>
      </p:sp>
      <p:sp>
        <p:nvSpPr>
          <p:cNvPr id="6" name="Slide Number Placeholder 5">
            <a:extLst>
              <a:ext uri="{FF2B5EF4-FFF2-40B4-BE49-F238E27FC236}">
                <a16:creationId xmlns:a16="http://schemas.microsoft.com/office/drawing/2014/main" id="{C45A3EB6-FDB8-D1AB-B427-AF968765E38D}"/>
              </a:ext>
            </a:extLst>
          </p:cNvPr>
          <p:cNvSpPr>
            <a:spLocks noGrp="1"/>
          </p:cNvSpPr>
          <p:nvPr>
            <p:ph type="sldNum" sz="quarter" idx="12"/>
          </p:nvPr>
        </p:nvSpPr>
        <p:spPr/>
        <p:txBody>
          <a:bodyPr/>
          <a:lstStyle/>
          <a:p>
            <a:fld id="{6732928E-5997-48F8-AC23-6F94313F3A6B}" type="slidenum">
              <a:rPr lang="en-GB" smtClean="0"/>
              <a:t>24</a:t>
            </a:fld>
            <a:endParaRPr lang="en-GB" dirty="0"/>
          </a:p>
        </p:txBody>
      </p:sp>
    </p:spTree>
    <p:extLst>
      <p:ext uri="{BB962C8B-B14F-4D97-AF65-F5344CB8AC3E}">
        <p14:creationId xmlns:p14="http://schemas.microsoft.com/office/powerpoint/2010/main" val="3974497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5B07-1D25-95E6-0064-0CB5D6F057F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7DC7971-725B-30AF-1E94-AB76DF3D51FF}"/>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E9F7AA28-D7B0-999A-B139-76FB7C0F75D3}"/>
              </a:ext>
            </a:extLst>
          </p:cNvPr>
          <p:cNvSpPr/>
          <p:nvPr/>
        </p:nvSpPr>
        <p:spPr>
          <a:xfrm>
            <a:off x="0" y="0"/>
            <a:ext cx="23399750" cy="33083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DF081CE8-7F01-2E1B-A880-79AB72BDF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384C40E8-8BBC-458E-E79B-BD8BA3BF04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8" name="TextBox 7">
            <a:extLst>
              <a:ext uri="{FF2B5EF4-FFF2-40B4-BE49-F238E27FC236}">
                <a16:creationId xmlns:a16="http://schemas.microsoft.com/office/drawing/2014/main" id="{E3008B7E-A827-F358-358E-1ADC3BFBDADA}"/>
              </a:ext>
            </a:extLst>
          </p:cNvPr>
          <p:cNvSpPr txBox="1"/>
          <p:nvPr/>
        </p:nvSpPr>
        <p:spPr>
          <a:xfrm>
            <a:off x="25146000" y="2862296"/>
            <a:ext cx="21653500" cy="4524315"/>
          </a:xfrm>
          <a:prstGeom prst="rect">
            <a:avLst/>
          </a:prstGeom>
          <a:noFill/>
        </p:spPr>
        <p:txBody>
          <a:bodyPr wrap="square" rtlCol="0">
            <a:spAutoFit/>
          </a:bodyPr>
          <a:lstStyle/>
          <a:p>
            <a:r>
              <a:rPr lang="en-US" sz="14400" dirty="0">
                <a:solidFill>
                  <a:srgbClr val="263D2B"/>
                </a:solidFill>
                <a:latin typeface="Roag" panose="020B0504040502030203" pitchFamily="34" charset="0"/>
              </a:rPr>
              <a:t>End of Game and End of Match</a:t>
            </a:r>
            <a:endParaRPr lang="en-GB" sz="14400" dirty="0">
              <a:solidFill>
                <a:srgbClr val="263D2B"/>
              </a:solidFill>
              <a:latin typeface="Roag" panose="020B0504040502030203" pitchFamily="34" charset="0"/>
            </a:endParaRPr>
          </a:p>
        </p:txBody>
      </p:sp>
      <p:cxnSp>
        <p:nvCxnSpPr>
          <p:cNvPr id="10" name="Straight Connector 9">
            <a:extLst>
              <a:ext uri="{FF2B5EF4-FFF2-40B4-BE49-F238E27FC236}">
                <a16:creationId xmlns:a16="http://schemas.microsoft.com/office/drawing/2014/main" id="{07483261-1735-6325-B3A6-E80EC024898D}"/>
              </a:ext>
            </a:extLst>
          </p:cNvPr>
          <p:cNvCxnSpPr>
            <a:cxnSpLocks/>
          </p:cNvCxnSpPr>
          <p:nvPr/>
        </p:nvCxnSpPr>
        <p:spPr>
          <a:xfrm>
            <a:off x="24333200" y="3416968"/>
            <a:ext cx="0" cy="29075982"/>
          </a:xfrm>
          <a:prstGeom prst="line">
            <a:avLst/>
          </a:prstGeom>
          <a:ln>
            <a:solidFill>
              <a:srgbClr val="263D2B"/>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545B06C-C1EE-C04B-6AEA-074A656F0103}"/>
              </a:ext>
            </a:extLst>
          </p:cNvPr>
          <p:cNvSpPr txBox="1"/>
          <p:nvPr/>
        </p:nvSpPr>
        <p:spPr>
          <a:xfrm>
            <a:off x="25146000" y="7407140"/>
            <a:ext cx="21399500" cy="24637514"/>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H.1 Overview </a:t>
            </a:r>
          </a:p>
          <a:p>
            <a:r>
              <a:rPr lang="en-US" sz="5500" dirty="0">
                <a:solidFill>
                  <a:srgbClr val="FF4F4F"/>
                </a:solidFill>
                <a:latin typeface="Roag Light" panose="020B0404040502030203" pitchFamily="34" charset="0"/>
              </a:rPr>
              <a:t>H.1.1 </a:t>
            </a:r>
            <a:r>
              <a:rPr lang="en-US" sz="5500" dirty="0">
                <a:solidFill>
                  <a:srgbClr val="263D2B"/>
                </a:solidFill>
                <a:latin typeface="Roag Light" panose="020B0404040502030203" pitchFamily="34" charset="0"/>
              </a:rPr>
              <a:t>This Law defines the conditions under which a game ends and the conditions required to win an entire match. </a:t>
            </a:r>
          </a:p>
          <a:p>
            <a:r>
              <a:rPr lang="en-US" sz="5500" dirty="0">
                <a:solidFill>
                  <a:srgbClr val="FF4F4F"/>
                </a:solidFill>
                <a:latin typeface="Roag Light" panose="020B0404040502030203" pitchFamily="34" charset="0"/>
              </a:rPr>
              <a:t>H.1.2 </a:t>
            </a:r>
            <a:r>
              <a:rPr lang="en-US" sz="5500" dirty="0">
                <a:solidFill>
                  <a:srgbClr val="263D2B"/>
                </a:solidFill>
                <a:latin typeface="Roag Light" panose="020B0404040502030203" pitchFamily="34" charset="0"/>
              </a:rPr>
              <a:t>All card mechanics are governed by </a:t>
            </a:r>
            <a:r>
              <a:rPr lang="en-US" sz="5500" i="1" dirty="0">
                <a:solidFill>
                  <a:srgbClr val="263D2B"/>
                </a:solidFill>
                <a:latin typeface="Roag Light" panose="020B0404040502030203" pitchFamily="34" charset="0"/>
              </a:rPr>
              <a:t>Law D, slap rules by Law F, and Draw Deck Shortages by Law G. </a:t>
            </a:r>
          </a:p>
          <a:p>
            <a:r>
              <a:rPr lang="en-US" sz="5500" dirty="0">
                <a:solidFill>
                  <a:srgbClr val="FF4F4F"/>
                </a:solidFill>
                <a:latin typeface="Roag Light" panose="020B0404040502030203" pitchFamily="34" charset="0"/>
              </a:rPr>
              <a:t>H.1.3 </a:t>
            </a:r>
            <a:r>
              <a:rPr lang="en-US" sz="5500" dirty="0">
                <a:solidFill>
                  <a:srgbClr val="263D2B"/>
                </a:solidFill>
                <a:latin typeface="Roag Light" panose="020B0404040502030203" pitchFamily="34" charset="0"/>
              </a:rPr>
              <a:t>For </a:t>
            </a:r>
            <a:r>
              <a:rPr lang="en-US" sz="5500">
                <a:solidFill>
                  <a:srgbClr val="263D2B"/>
                </a:solidFill>
                <a:latin typeface="Roag Light" panose="020B0404040502030203" pitchFamily="34" charset="0"/>
              </a:rPr>
              <a:t>match concessions</a:t>
            </a:r>
            <a:r>
              <a:rPr lang="en-US" sz="5500" dirty="0">
                <a:solidFill>
                  <a:srgbClr val="263D2B"/>
                </a:solidFill>
                <a:latin typeface="Roag Light" panose="020B0404040502030203" pitchFamily="34" charset="0"/>
              </a:rPr>
              <a:t>, suspensions, and restarts, </a:t>
            </a:r>
            <a:r>
              <a:rPr lang="en-US" sz="5500" i="1" dirty="0">
                <a:solidFill>
                  <a:srgbClr val="263D2B"/>
                </a:solidFill>
                <a:latin typeface="Roag Light" panose="020B0404040502030203" pitchFamily="34" charset="0"/>
              </a:rPr>
              <a:t>Law E</a:t>
            </a:r>
            <a:r>
              <a:rPr lang="en-US" sz="5500" dirty="0">
                <a:solidFill>
                  <a:srgbClr val="263D2B"/>
                </a:solidFill>
                <a:latin typeface="Roag Light" panose="020B0404040502030203" pitchFamily="34" charset="0"/>
              </a:rPr>
              <a:t> also applies.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H.2 End of a Game </a:t>
            </a:r>
          </a:p>
          <a:p>
            <a:r>
              <a:rPr lang="en-US" sz="5500" dirty="0">
                <a:solidFill>
                  <a:srgbClr val="FF4F4F"/>
                </a:solidFill>
                <a:latin typeface="Roag Light" panose="020B0404040502030203" pitchFamily="34" charset="0"/>
              </a:rPr>
              <a:t>H.2.1 </a:t>
            </a:r>
            <a:r>
              <a:rPr lang="en-US" sz="5500" dirty="0">
                <a:solidFill>
                  <a:srgbClr val="263D2B"/>
                </a:solidFill>
                <a:latin typeface="Roag Light" panose="020B0404040502030203" pitchFamily="34" charset="0"/>
              </a:rPr>
              <a:t>A game ends the moment a player successfully plays their final Foundation card onto a Centre Pile. </a:t>
            </a:r>
          </a:p>
          <a:p>
            <a:r>
              <a:rPr lang="en-US" sz="5500" dirty="0">
                <a:solidFill>
                  <a:srgbClr val="FF4F4F"/>
                </a:solidFill>
                <a:latin typeface="Roag Light" panose="020B0404040502030203" pitchFamily="34" charset="0"/>
              </a:rPr>
              <a:t>H.2.2 </a:t>
            </a:r>
            <a:r>
              <a:rPr lang="en-US" sz="5500" dirty="0">
                <a:solidFill>
                  <a:srgbClr val="263D2B"/>
                </a:solidFill>
                <a:latin typeface="Roag Light" panose="020B0404040502030203" pitchFamily="34" charset="0"/>
              </a:rPr>
              <a:t>The final card must be played in accordance with </a:t>
            </a:r>
            <a:r>
              <a:rPr lang="en-US" sz="5500" i="1" dirty="0">
                <a:solidFill>
                  <a:srgbClr val="263D2B"/>
                </a:solidFill>
                <a:latin typeface="Roag Light" panose="020B0404040502030203" pitchFamily="34" charset="0"/>
              </a:rPr>
              <a:t>Law D.</a:t>
            </a:r>
          </a:p>
          <a:p>
            <a:r>
              <a:rPr lang="en-US" sz="5500" dirty="0">
                <a:solidFill>
                  <a:srgbClr val="FF4F4F"/>
                </a:solidFill>
                <a:latin typeface="Roag Light" panose="020B0404040502030203" pitchFamily="34" charset="0"/>
              </a:rPr>
              <a:t>H.2.3 </a:t>
            </a:r>
            <a:r>
              <a:rPr lang="en-US" sz="5500" dirty="0">
                <a:solidFill>
                  <a:srgbClr val="263D2B"/>
                </a:solidFill>
                <a:latin typeface="Roag Light" panose="020B0404040502030203" pitchFamily="34" charset="0"/>
              </a:rPr>
              <a:t>If the final card lands at an imperfect angle or position, the game is still complete provided that the opponent cannot legally play onto it. </a:t>
            </a:r>
          </a:p>
          <a:p>
            <a:r>
              <a:rPr lang="en-US" sz="5500" dirty="0">
                <a:solidFill>
                  <a:srgbClr val="FF4F4F"/>
                </a:solidFill>
                <a:latin typeface="Roag Light" panose="020B0404040502030203" pitchFamily="34" charset="0"/>
              </a:rPr>
              <a:t>H.2.4 </a:t>
            </a:r>
            <a:r>
              <a:rPr lang="en-US" sz="5500" dirty="0">
                <a:solidFill>
                  <a:srgbClr val="263D2B"/>
                </a:solidFill>
                <a:latin typeface="Roag Light" panose="020B0404040502030203" pitchFamily="34" charset="0"/>
              </a:rPr>
              <a:t>If the final card’s placement is unclear and the opponent still had a legal play available; the referee must instruct the winning player to correct the placement without benefiting from the delay. </a:t>
            </a:r>
          </a:p>
          <a:p>
            <a:r>
              <a:rPr lang="en-US" sz="5500" dirty="0">
                <a:solidFill>
                  <a:srgbClr val="FF4F4F"/>
                </a:solidFill>
                <a:latin typeface="Roag Light" panose="020B0404040502030203" pitchFamily="34" charset="0"/>
              </a:rPr>
              <a:t>H.2.5 </a:t>
            </a:r>
            <a:r>
              <a:rPr lang="en-US" sz="5500" dirty="0">
                <a:solidFill>
                  <a:srgbClr val="263D2B"/>
                </a:solidFill>
                <a:latin typeface="Roag Light" panose="020B0404040502030203" pitchFamily="34" charset="0"/>
              </a:rPr>
              <a:t>Any slap condition resulting from the final Foundation card is automatically void. </a:t>
            </a:r>
          </a:p>
          <a:p>
            <a:r>
              <a:rPr lang="en-US" sz="5500" dirty="0">
                <a:solidFill>
                  <a:srgbClr val="FF4F4F"/>
                </a:solidFill>
                <a:latin typeface="Roag Light" panose="020B0404040502030203" pitchFamily="34" charset="0"/>
              </a:rPr>
              <a:t>H.2.6 </a:t>
            </a:r>
            <a:r>
              <a:rPr lang="en-US" sz="5500" dirty="0">
                <a:solidFill>
                  <a:srgbClr val="263D2B"/>
                </a:solidFill>
                <a:latin typeface="Roag Light" panose="020B0404040502030203" pitchFamily="34" charset="0"/>
              </a:rPr>
              <a:t>No slap challenge may occur after the final Foundation card is played, regardless of player reaction or timing.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H.3 Game Outcome </a:t>
            </a:r>
          </a:p>
          <a:p>
            <a:r>
              <a:rPr lang="en-US" sz="5500" dirty="0">
                <a:solidFill>
                  <a:srgbClr val="FF4F4F"/>
                </a:solidFill>
                <a:latin typeface="Roag Light" panose="020B0404040502030203" pitchFamily="34" charset="0"/>
              </a:rPr>
              <a:t>H.3.1 </a:t>
            </a:r>
            <a:r>
              <a:rPr lang="en-US" sz="5500" dirty="0">
                <a:solidFill>
                  <a:srgbClr val="263D2B"/>
                </a:solidFill>
                <a:latin typeface="Roag Light" panose="020B0404040502030203" pitchFamily="34" charset="0"/>
              </a:rPr>
              <a:t>The player who clears their Foundation Pile first wins the game. </a:t>
            </a:r>
          </a:p>
          <a:p>
            <a:r>
              <a:rPr lang="en-US" sz="5500" dirty="0">
                <a:solidFill>
                  <a:srgbClr val="FF4F4F"/>
                </a:solidFill>
                <a:latin typeface="Roag Light" panose="020B0404040502030203" pitchFamily="34" charset="0"/>
              </a:rPr>
              <a:t>H.3.2 </a:t>
            </a:r>
            <a:r>
              <a:rPr lang="en-US" sz="5500" dirty="0">
                <a:solidFill>
                  <a:srgbClr val="263D2B"/>
                </a:solidFill>
                <a:latin typeface="Roag Light" panose="020B0404040502030203" pitchFamily="34" charset="0"/>
              </a:rPr>
              <a:t>Remaining Draw Deck cards are irrelevant to determining the game winner. </a:t>
            </a:r>
          </a:p>
          <a:p>
            <a:r>
              <a:rPr lang="en-US" sz="5500" dirty="0">
                <a:solidFill>
                  <a:srgbClr val="FF4F4F"/>
                </a:solidFill>
                <a:latin typeface="Roag Light" panose="020B0404040502030203" pitchFamily="34" charset="0"/>
              </a:rPr>
              <a:t>H.3.3 </a:t>
            </a:r>
            <a:r>
              <a:rPr lang="en-US" sz="5500" dirty="0">
                <a:solidFill>
                  <a:srgbClr val="263D2B"/>
                </a:solidFill>
                <a:latin typeface="Roag Light" panose="020B0404040502030203" pitchFamily="34" charset="0"/>
              </a:rPr>
              <a:t>Slap penalty cards are also irrelevant to determining the game winner; they affect match progression only. </a:t>
            </a:r>
          </a:p>
          <a:p>
            <a:endParaRPr lang="en-US" sz="5500" dirty="0">
              <a:solidFill>
                <a:srgbClr val="263D2B"/>
              </a:solidFill>
              <a:latin typeface="Roag Light" panose="020B0404040502030203" pitchFamily="34" charset="0"/>
            </a:endParaRPr>
          </a:p>
        </p:txBody>
      </p:sp>
      <p:sp>
        <p:nvSpPr>
          <p:cNvPr id="12" name="TextBox 11">
            <a:extLst>
              <a:ext uri="{FF2B5EF4-FFF2-40B4-BE49-F238E27FC236}">
                <a16:creationId xmlns:a16="http://schemas.microsoft.com/office/drawing/2014/main" id="{2C1427C2-04DA-4F9C-0D63-BE2293385A1A}"/>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H</a:t>
            </a:r>
          </a:p>
          <a:p>
            <a:r>
              <a:rPr lang="en-US" dirty="0">
                <a:solidFill>
                  <a:srgbClr val="263D2B"/>
                </a:solidFill>
                <a:latin typeface="Roag" panose="020B0504040502030203" pitchFamily="34" charset="0"/>
              </a:rPr>
              <a:t>End of Game and End of Match</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14" name="Slide Number Placeholder 13">
            <a:extLst>
              <a:ext uri="{FF2B5EF4-FFF2-40B4-BE49-F238E27FC236}">
                <a16:creationId xmlns:a16="http://schemas.microsoft.com/office/drawing/2014/main" id="{665D8734-A2F4-6541-D2B5-669DFA27E3CA}"/>
              </a:ext>
            </a:extLst>
          </p:cNvPr>
          <p:cNvSpPr>
            <a:spLocks noGrp="1"/>
          </p:cNvSpPr>
          <p:nvPr>
            <p:ph type="sldNum" sz="quarter" idx="12"/>
          </p:nvPr>
        </p:nvSpPr>
        <p:spPr/>
        <p:txBody>
          <a:bodyPr/>
          <a:lstStyle/>
          <a:p>
            <a:fld id="{6732928E-5997-48F8-AC23-6F94313F3A6B}" type="slidenum">
              <a:rPr lang="en-GB" smtClean="0"/>
              <a:t>25</a:t>
            </a:fld>
            <a:endParaRPr lang="en-GB" dirty="0"/>
          </a:p>
        </p:txBody>
      </p:sp>
      <p:sp>
        <p:nvSpPr>
          <p:cNvPr id="3" name="TextBox 2">
            <a:extLst>
              <a:ext uri="{FF2B5EF4-FFF2-40B4-BE49-F238E27FC236}">
                <a16:creationId xmlns:a16="http://schemas.microsoft.com/office/drawing/2014/main" id="{1F8C61F9-E7CA-ECE6-F3E7-A0CBFA8A759A}"/>
              </a:ext>
            </a:extLst>
          </p:cNvPr>
          <p:cNvSpPr txBox="1"/>
          <p:nvPr/>
        </p:nvSpPr>
        <p:spPr>
          <a:xfrm>
            <a:off x="7857653" y="20388296"/>
            <a:ext cx="10446065" cy="3939540"/>
          </a:xfrm>
          <a:prstGeom prst="rect">
            <a:avLst/>
          </a:prstGeom>
          <a:noFill/>
        </p:spPr>
        <p:txBody>
          <a:bodyPr wrap="square" rtlCol="0">
            <a:spAutoFit/>
          </a:bodyPr>
          <a:lstStyle/>
          <a:p>
            <a:r>
              <a:rPr lang="en-US" sz="25000" dirty="0">
                <a:solidFill>
                  <a:srgbClr val="FF7575"/>
                </a:solidFill>
                <a:latin typeface="Roag Light" panose="020B0404040502030203" pitchFamily="34" charset="0"/>
              </a:rPr>
              <a:t>Law</a:t>
            </a:r>
            <a:endParaRPr lang="en-GB" sz="25000" dirty="0">
              <a:solidFill>
                <a:srgbClr val="FF7575"/>
              </a:solidFill>
              <a:latin typeface="Roag Light" panose="020B0404040502030203" pitchFamily="34" charset="0"/>
            </a:endParaRPr>
          </a:p>
        </p:txBody>
      </p:sp>
      <p:sp>
        <p:nvSpPr>
          <p:cNvPr id="6" name="TextBox 5">
            <a:extLst>
              <a:ext uri="{FF2B5EF4-FFF2-40B4-BE49-F238E27FC236}">
                <a16:creationId xmlns:a16="http://schemas.microsoft.com/office/drawing/2014/main" id="{32A78513-A41A-7CFC-20F9-EEDE241B8819}"/>
              </a:ext>
            </a:extLst>
          </p:cNvPr>
          <p:cNvSpPr txBox="1"/>
          <p:nvPr/>
        </p:nvSpPr>
        <p:spPr>
          <a:xfrm>
            <a:off x="8137052" y="22358066"/>
            <a:ext cx="10446065" cy="11572399"/>
          </a:xfrm>
          <a:prstGeom prst="rect">
            <a:avLst/>
          </a:prstGeom>
          <a:noFill/>
        </p:spPr>
        <p:txBody>
          <a:bodyPr wrap="square" rtlCol="0">
            <a:spAutoFit/>
          </a:bodyPr>
          <a:lstStyle/>
          <a:p>
            <a:r>
              <a:rPr lang="en-US" sz="74600" dirty="0">
                <a:solidFill>
                  <a:srgbClr val="FF7575"/>
                </a:solidFill>
                <a:latin typeface="Roag" panose="020B0504040502030203" pitchFamily="34" charset="0"/>
              </a:rPr>
              <a:t>H</a:t>
            </a:r>
            <a:endParaRPr lang="en-GB" sz="74600" dirty="0">
              <a:solidFill>
                <a:srgbClr val="FF7575"/>
              </a:solidFill>
              <a:latin typeface="Roag" panose="020B0504040502030203" pitchFamily="34" charset="0"/>
            </a:endParaRPr>
          </a:p>
        </p:txBody>
      </p:sp>
      <p:cxnSp>
        <p:nvCxnSpPr>
          <p:cNvPr id="9" name="Straight Connector 8">
            <a:extLst>
              <a:ext uri="{FF2B5EF4-FFF2-40B4-BE49-F238E27FC236}">
                <a16:creationId xmlns:a16="http://schemas.microsoft.com/office/drawing/2014/main" id="{7B084AA1-72E5-048D-F33B-D510A2A69308}"/>
              </a:ext>
            </a:extLst>
          </p:cNvPr>
          <p:cNvCxnSpPr>
            <a:cxnSpLocks/>
          </p:cNvCxnSpPr>
          <p:nvPr/>
        </p:nvCxnSpPr>
        <p:spPr>
          <a:xfrm>
            <a:off x="7641390" y="2862296"/>
            <a:ext cx="0" cy="29075982"/>
          </a:xfrm>
          <a:prstGeom prst="line">
            <a:avLst/>
          </a:prstGeom>
          <a:ln>
            <a:solidFill>
              <a:srgbClr val="FF75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713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6E9A7-50AB-31A3-8BCB-F707C765D3F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4366C45-846A-73A3-C354-2AD897A48045}"/>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A82ADE68-8270-6367-4FE9-E9574CC49A2F}"/>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88B662A7-7E44-74E4-6C0C-367190D70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399565E4-3D68-CE56-B6AE-74FBDE6ADE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1" name="TextBox 10">
            <a:extLst>
              <a:ext uri="{FF2B5EF4-FFF2-40B4-BE49-F238E27FC236}">
                <a16:creationId xmlns:a16="http://schemas.microsoft.com/office/drawing/2014/main" id="{0FCEBCD5-3DBD-C3BA-F868-E4E161593267}"/>
              </a:ext>
            </a:extLst>
          </p:cNvPr>
          <p:cNvSpPr txBox="1"/>
          <p:nvPr/>
        </p:nvSpPr>
        <p:spPr>
          <a:xfrm>
            <a:off x="24892000" y="3720615"/>
            <a:ext cx="21399500" cy="16173658"/>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H.7 Post-Game Procedures </a:t>
            </a:r>
          </a:p>
          <a:p>
            <a:r>
              <a:rPr lang="en-US" sz="5500" dirty="0">
                <a:solidFill>
                  <a:srgbClr val="FF4F4F"/>
                </a:solidFill>
                <a:latin typeface="Roag Light" panose="020B0404040502030203" pitchFamily="34" charset="0"/>
              </a:rPr>
              <a:t>H.7.1 </a:t>
            </a:r>
            <a:r>
              <a:rPr lang="en-US" sz="5500" dirty="0">
                <a:solidFill>
                  <a:srgbClr val="263D2B"/>
                </a:solidFill>
                <a:latin typeface="Roag Light" panose="020B0404040502030203" pitchFamily="34" charset="0"/>
              </a:rPr>
              <a:t>When a game ends, both players must gather and keep separate the cards under their control. </a:t>
            </a:r>
          </a:p>
          <a:p>
            <a:r>
              <a:rPr lang="en-US" sz="5500" dirty="0">
                <a:solidFill>
                  <a:srgbClr val="FF4F4F"/>
                </a:solidFill>
                <a:latin typeface="Roag Light" panose="020B0404040502030203" pitchFamily="34" charset="0"/>
              </a:rPr>
              <a:t>H.7.2 </a:t>
            </a:r>
            <a:r>
              <a:rPr lang="en-US" sz="5500" dirty="0">
                <a:solidFill>
                  <a:srgbClr val="263D2B"/>
                </a:solidFill>
                <a:latin typeface="Roag Light" panose="020B0404040502030203" pitchFamily="34" charset="0"/>
              </a:rPr>
              <a:t>Any slap penalty cards assigned to a player become part of their deck for the next game. </a:t>
            </a:r>
          </a:p>
          <a:p>
            <a:r>
              <a:rPr lang="en-US" sz="5500" dirty="0">
                <a:solidFill>
                  <a:srgbClr val="FF4F4F"/>
                </a:solidFill>
                <a:latin typeface="Roag Light" panose="020B0404040502030203" pitchFamily="34" charset="0"/>
              </a:rPr>
              <a:t>H.7.3 </a:t>
            </a:r>
            <a:r>
              <a:rPr lang="en-US" sz="5500" dirty="0">
                <a:solidFill>
                  <a:srgbClr val="263D2B"/>
                </a:solidFill>
                <a:latin typeface="Roag Light" panose="020B0404040502030203" pitchFamily="34" charset="0"/>
              </a:rPr>
              <a:t>Before the next game begins, each player must: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H.7.3.1 </a:t>
            </a:r>
            <a:r>
              <a:rPr lang="en-US" sz="5500" dirty="0">
                <a:solidFill>
                  <a:srgbClr val="263D2B"/>
                </a:solidFill>
                <a:latin typeface="Roag Light" panose="020B0404040502030203" pitchFamily="34" charset="0"/>
              </a:rPr>
              <a:t>shuffle all cards under their control thoroughly;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H.7.3.2 </a:t>
            </a:r>
            <a:r>
              <a:rPr lang="en-US" sz="5500" dirty="0">
                <a:solidFill>
                  <a:srgbClr val="263D2B"/>
                </a:solidFill>
                <a:latin typeface="Roag Light" panose="020B0404040502030203" pitchFamily="34" charset="0"/>
              </a:rPr>
              <a:t>construct a new Foundation Pile using the top ten cards or all available cards if fewer than ten;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H.7.3.3 </a:t>
            </a:r>
            <a:r>
              <a:rPr lang="en-US" sz="5500" dirty="0">
                <a:solidFill>
                  <a:srgbClr val="263D2B"/>
                </a:solidFill>
                <a:latin typeface="Roag Light" panose="020B0404040502030203" pitchFamily="34" charset="0"/>
              </a:rPr>
              <a:t>form a new Draw Deck from the remaining cards. </a:t>
            </a:r>
          </a:p>
          <a:p>
            <a:r>
              <a:rPr lang="en-US" sz="5500" dirty="0">
                <a:solidFill>
                  <a:srgbClr val="FF4F4F"/>
                </a:solidFill>
                <a:latin typeface="Roag Light" panose="020B0404040502030203" pitchFamily="34" charset="0"/>
              </a:rPr>
              <a:t>H.7.4 </a:t>
            </a:r>
            <a:r>
              <a:rPr lang="en-US" sz="5500" dirty="0">
                <a:solidFill>
                  <a:srgbClr val="263D2B"/>
                </a:solidFill>
                <a:latin typeface="Roag Light" panose="020B0404040502030203" pitchFamily="34" charset="0"/>
              </a:rPr>
              <a:t>The referee must confirm readiness before the next game begins, though players may also confirm readiness themselves.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H.8 Governing Principle </a:t>
            </a:r>
          </a:p>
          <a:p>
            <a:r>
              <a:rPr lang="en-US" sz="5500" dirty="0">
                <a:solidFill>
                  <a:srgbClr val="FF4F4F"/>
                </a:solidFill>
                <a:latin typeface="Roag Light" panose="020B0404040502030203" pitchFamily="34" charset="0"/>
              </a:rPr>
              <a:t>H.8.1 </a:t>
            </a:r>
            <a:r>
              <a:rPr lang="en-US" sz="5500" dirty="0">
                <a:solidFill>
                  <a:srgbClr val="263D2B"/>
                </a:solidFill>
                <a:latin typeface="Roag Light" panose="020B0404040502030203" pitchFamily="34" charset="0"/>
              </a:rPr>
              <a:t>The end-of-game and end-of-match structure ensures that match victory reflects complete elimination of all cards under a player’s control. </a:t>
            </a:r>
          </a:p>
          <a:p>
            <a:r>
              <a:rPr lang="en-US" sz="5500" dirty="0">
                <a:solidFill>
                  <a:srgbClr val="FF4F4F"/>
                </a:solidFill>
                <a:latin typeface="Roag Light" panose="020B0404040502030203" pitchFamily="34" charset="0"/>
              </a:rPr>
              <a:t>H.8.2 </a:t>
            </a:r>
            <a:r>
              <a:rPr lang="en-US" sz="5500" dirty="0">
                <a:solidFill>
                  <a:srgbClr val="263D2B"/>
                </a:solidFill>
                <a:latin typeface="Roag Light" panose="020B0404040502030203" pitchFamily="34" charset="0"/>
              </a:rPr>
              <a:t>Any ambiguity about timing, card placement, or game completion must be resolved in line with fairness, competitive integrity, and the fast-paced nature of SLAPS. </a:t>
            </a:r>
          </a:p>
        </p:txBody>
      </p:sp>
      <p:sp>
        <p:nvSpPr>
          <p:cNvPr id="12" name="TextBox 11">
            <a:extLst>
              <a:ext uri="{FF2B5EF4-FFF2-40B4-BE49-F238E27FC236}">
                <a16:creationId xmlns:a16="http://schemas.microsoft.com/office/drawing/2014/main" id="{C81783C9-8795-4CDA-AA8F-2A81D9A605A9}"/>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H</a:t>
            </a:r>
          </a:p>
          <a:p>
            <a:r>
              <a:rPr lang="en-US" dirty="0">
                <a:solidFill>
                  <a:srgbClr val="263D2B"/>
                </a:solidFill>
                <a:latin typeface="Roag" panose="020B0504040502030203" pitchFamily="34" charset="0"/>
              </a:rPr>
              <a:t>End of Game and End of Match</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791164A8-1F25-D55D-A44F-831FBAC2CE65}"/>
              </a:ext>
            </a:extLst>
          </p:cNvPr>
          <p:cNvSpPr txBox="1"/>
          <p:nvPr/>
        </p:nvSpPr>
        <p:spPr>
          <a:xfrm>
            <a:off x="1746250" y="3720616"/>
            <a:ext cx="21399500" cy="24637514"/>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H.4 End of Match </a:t>
            </a:r>
          </a:p>
          <a:p>
            <a:r>
              <a:rPr lang="en-US" sz="5500" dirty="0">
                <a:solidFill>
                  <a:srgbClr val="FF4F4F"/>
                </a:solidFill>
                <a:latin typeface="Roag Light" panose="020B0404040502030203" pitchFamily="34" charset="0"/>
              </a:rPr>
              <a:t>H.4.1 </a:t>
            </a:r>
            <a:r>
              <a:rPr lang="en-US" sz="5500" dirty="0">
                <a:solidFill>
                  <a:srgbClr val="263D2B"/>
                </a:solidFill>
                <a:latin typeface="Roag Light" panose="020B0404040502030203" pitchFamily="34" charset="0"/>
              </a:rPr>
              <a:t>A player wins the match when they have eliminated all cards under their control, defined as: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H.4.1.1 </a:t>
            </a:r>
            <a:r>
              <a:rPr lang="en-US" sz="5500" dirty="0">
                <a:solidFill>
                  <a:srgbClr val="263D2B"/>
                </a:solidFill>
                <a:latin typeface="Roag Light" panose="020B0404040502030203" pitchFamily="34" charset="0"/>
              </a:rPr>
              <a:t>all Foundation Pile cards;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H.4.1.2 </a:t>
            </a:r>
            <a:r>
              <a:rPr lang="en-US" sz="5500" dirty="0">
                <a:solidFill>
                  <a:srgbClr val="263D2B"/>
                </a:solidFill>
                <a:latin typeface="Roag Light" panose="020B0404040502030203" pitchFamily="34" charset="0"/>
              </a:rPr>
              <a:t>all Draw Deck cards including borrowed cards during shortages;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H.4.1.3 </a:t>
            </a:r>
            <a:r>
              <a:rPr lang="en-US" sz="5500" dirty="0">
                <a:solidFill>
                  <a:srgbClr val="263D2B"/>
                </a:solidFill>
                <a:latin typeface="Roag Light" panose="020B0404040502030203" pitchFamily="34" charset="0"/>
              </a:rPr>
              <a:t>any slap penalty cards accumulated during the match. </a:t>
            </a:r>
          </a:p>
          <a:p>
            <a:r>
              <a:rPr lang="en-US" sz="5500" dirty="0">
                <a:solidFill>
                  <a:srgbClr val="FF4F4F"/>
                </a:solidFill>
                <a:latin typeface="Roag Light" panose="020B0404040502030203" pitchFamily="34" charset="0"/>
              </a:rPr>
              <a:t>H.4.2 </a:t>
            </a:r>
            <a:r>
              <a:rPr lang="en-US" sz="5500" dirty="0">
                <a:solidFill>
                  <a:srgbClr val="263D2B"/>
                </a:solidFill>
                <a:latin typeface="Roag Light" panose="020B0404040502030203" pitchFamily="34" charset="0"/>
              </a:rPr>
              <a:t>The player must remove all cards through legal gameplay across one or more games.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H.</a:t>
            </a:r>
            <a:r>
              <a:rPr lang="en-US" sz="5500">
                <a:solidFill>
                  <a:srgbClr val="263D2B"/>
                </a:solidFill>
                <a:latin typeface="Roag Medium" panose="020B0604040502030203" pitchFamily="34" charset="0"/>
              </a:rPr>
              <a:t>5 Concessions </a:t>
            </a:r>
            <a:endParaRPr lang="en-US" sz="5500" dirty="0">
              <a:solidFill>
                <a:srgbClr val="263D2B"/>
              </a:solidFill>
              <a:latin typeface="Roag Medium" panose="020B0604040502030203" pitchFamily="34" charset="0"/>
            </a:endParaRPr>
          </a:p>
          <a:p>
            <a:r>
              <a:rPr lang="en-US" sz="5500" dirty="0">
                <a:solidFill>
                  <a:srgbClr val="FF4F4F"/>
                </a:solidFill>
                <a:latin typeface="Roag Light" panose="020B0404040502030203" pitchFamily="34" charset="0"/>
              </a:rPr>
              <a:t>H.5.1 </a:t>
            </a:r>
            <a:r>
              <a:rPr lang="en-US" sz="5500" dirty="0">
                <a:solidFill>
                  <a:srgbClr val="263D2B"/>
                </a:solidFill>
                <a:latin typeface="Roag Light" panose="020B0404040502030203" pitchFamily="34" charset="0"/>
              </a:rPr>
              <a:t>A player may concede the match at any time. </a:t>
            </a:r>
          </a:p>
          <a:p>
            <a:r>
              <a:rPr lang="en-US" sz="5500" dirty="0">
                <a:solidFill>
                  <a:srgbClr val="FF4F4F"/>
                </a:solidFill>
                <a:latin typeface="Roag Light" panose="020B0404040502030203" pitchFamily="34" charset="0"/>
              </a:rPr>
              <a:t>H.5.2 </a:t>
            </a:r>
            <a:r>
              <a:rPr lang="en-US" sz="5500" dirty="0">
                <a:solidFill>
                  <a:srgbClr val="263D2B"/>
                </a:solidFill>
                <a:latin typeface="Roag Light" panose="020B0404040502030203" pitchFamily="34" charset="0"/>
              </a:rPr>
              <a:t>If </a:t>
            </a:r>
            <a:r>
              <a:rPr lang="en-US" sz="5500">
                <a:solidFill>
                  <a:srgbClr val="263D2B"/>
                </a:solidFill>
                <a:latin typeface="Roag Light" panose="020B0404040502030203" pitchFamily="34" charset="0"/>
              </a:rPr>
              <a:t>a concession </a:t>
            </a:r>
            <a:r>
              <a:rPr lang="en-US" sz="5500" dirty="0">
                <a:solidFill>
                  <a:srgbClr val="263D2B"/>
                </a:solidFill>
                <a:latin typeface="Roag Light" panose="020B0404040502030203" pitchFamily="34" charset="0"/>
              </a:rPr>
              <a:t>occurs during a game, the opponent is awarded one additional game win. </a:t>
            </a:r>
          </a:p>
          <a:p>
            <a:r>
              <a:rPr lang="en-US" sz="5500" dirty="0">
                <a:solidFill>
                  <a:srgbClr val="FF4F4F"/>
                </a:solidFill>
                <a:latin typeface="Roag Light" panose="020B0404040502030203" pitchFamily="34" charset="0"/>
              </a:rPr>
              <a:t>H.5.3 </a:t>
            </a:r>
            <a:r>
              <a:rPr lang="en-US" sz="5500" dirty="0">
                <a:solidFill>
                  <a:srgbClr val="263D2B"/>
                </a:solidFill>
                <a:latin typeface="Roag Light" panose="020B0404040502030203" pitchFamily="34" charset="0"/>
              </a:rPr>
              <a:t>If </a:t>
            </a:r>
            <a:r>
              <a:rPr lang="en-US" sz="5500">
                <a:solidFill>
                  <a:srgbClr val="263D2B"/>
                </a:solidFill>
                <a:latin typeface="Roag Light" panose="020B0404040502030203" pitchFamily="34" charset="0"/>
              </a:rPr>
              <a:t>a concession </a:t>
            </a:r>
            <a:r>
              <a:rPr lang="en-US" sz="5500" dirty="0">
                <a:solidFill>
                  <a:srgbClr val="263D2B"/>
                </a:solidFill>
                <a:latin typeface="Roag Light" panose="020B0404040502030203" pitchFamily="34" charset="0"/>
              </a:rPr>
              <a:t>occurs between games, no additional game is awarded. </a:t>
            </a:r>
          </a:p>
          <a:p>
            <a:r>
              <a:rPr lang="en-US" sz="5500" dirty="0">
                <a:solidFill>
                  <a:srgbClr val="FF4F4F"/>
                </a:solidFill>
                <a:latin typeface="Roag Light" panose="020B0404040502030203" pitchFamily="34" charset="0"/>
              </a:rPr>
              <a:t>H.5.4 </a:t>
            </a:r>
            <a:r>
              <a:rPr lang="en-US" sz="5500">
                <a:solidFill>
                  <a:srgbClr val="263D2B"/>
                </a:solidFill>
                <a:latin typeface="Roag Light" panose="020B0404040502030203" pitchFamily="34" charset="0"/>
              </a:rPr>
              <a:t>A concession </a:t>
            </a:r>
            <a:r>
              <a:rPr lang="en-US" sz="5500" dirty="0">
                <a:solidFill>
                  <a:srgbClr val="263D2B"/>
                </a:solidFill>
                <a:latin typeface="Roag Light" panose="020B0404040502030203" pitchFamily="34" charset="0"/>
              </a:rPr>
              <a:t>immediately ends the match and all further gameplay.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H.6 Special Situations </a:t>
            </a:r>
          </a:p>
          <a:p>
            <a:r>
              <a:rPr lang="en-US" sz="5500" dirty="0">
                <a:solidFill>
                  <a:srgbClr val="FF4F4F"/>
                </a:solidFill>
                <a:latin typeface="Roag Light" panose="020B0404040502030203" pitchFamily="34" charset="0"/>
              </a:rPr>
              <a:t>H.6.1 </a:t>
            </a:r>
            <a:r>
              <a:rPr lang="en-US" sz="5500" dirty="0">
                <a:solidFill>
                  <a:srgbClr val="263D2B"/>
                </a:solidFill>
                <a:latin typeface="Roag Light" panose="020B0404040502030203" pitchFamily="34" charset="0"/>
              </a:rPr>
              <a:t>If both players appear to finish their Foundation Pile at the same time, the winner is the player who legally released their final Foundation card first. </a:t>
            </a:r>
          </a:p>
          <a:p>
            <a:r>
              <a:rPr lang="en-US" sz="5500" dirty="0">
                <a:solidFill>
                  <a:srgbClr val="FF4F4F"/>
                </a:solidFill>
                <a:latin typeface="Roag Light" panose="020B0404040502030203" pitchFamily="34" charset="0"/>
              </a:rPr>
              <a:t>H.6.2 </a:t>
            </a:r>
            <a:r>
              <a:rPr lang="en-US" sz="5500" dirty="0">
                <a:solidFill>
                  <a:srgbClr val="263D2B"/>
                </a:solidFill>
                <a:latin typeface="Roag Light" panose="020B0404040502030203" pitchFamily="34" charset="0"/>
              </a:rPr>
              <a:t>If the referee cannot determine who played the final card first, the game is declared “too close to call.” </a:t>
            </a:r>
          </a:p>
          <a:p>
            <a:r>
              <a:rPr lang="en-US" sz="5500" dirty="0">
                <a:solidFill>
                  <a:srgbClr val="FF4F4F"/>
                </a:solidFill>
                <a:latin typeface="Roag Light" panose="020B0404040502030203" pitchFamily="34" charset="0"/>
              </a:rPr>
              <a:t>H.6.3 </a:t>
            </a:r>
            <a:r>
              <a:rPr lang="en-US" sz="5500" dirty="0">
                <a:solidFill>
                  <a:srgbClr val="263D2B"/>
                </a:solidFill>
                <a:latin typeface="Roag Light" panose="020B0404040502030203" pitchFamily="34" charset="0"/>
              </a:rPr>
              <a:t>In such a case, all cards involved in the final sequence are returned to their owners and a new simultaneous Draw Deck reveal is performed to restart the game. </a:t>
            </a:r>
          </a:p>
          <a:p>
            <a:r>
              <a:rPr lang="en-US" sz="5500" dirty="0">
                <a:solidFill>
                  <a:srgbClr val="FF4F4F"/>
                </a:solidFill>
                <a:latin typeface="Roag Light" panose="020B0404040502030203" pitchFamily="34" charset="0"/>
              </a:rPr>
              <a:t>H.6.4 </a:t>
            </a:r>
            <a:r>
              <a:rPr lang="en-US" sz="5500" dirty="0">
                <a:solidFill>
                  <a:srgbClr val="263D2B"/>
                </a:solidFill>
                <a:latin typeface="Roag Light" panose="020B0404040502030203" pitchFamily="34" charset="0"/>
              </a:rPr>
              <a:t>This restart does not affect the overall match score except to replay the unresolved game. </a:t>
            </a:r>
          </a:p>
          <a:p>
            <a:endParaRPr lang="en-US" sz="5500" dirty="0">
              <a:solidFill>
                <a:srgbClr val="263D2B"/>
              </a:solidFill>
              <a:latin typeface="Roag Light" panose="020B0404040502030203" pitchFamily="34" charset="0"/>
            </a:endParaRPr>
          </a:p>
        </p:txBody>
      </p:sp>
      <p:sp>
        <p:nvSpPr>
          <p:cNvPr id="6" name="Slide Number Placeholder 5">
            <a:extLst>
              <a:ext uri="{FF2B5EF4-FFF2-40B4-BE49-F238E27FC236}">
                <a16:creationId xmlns:a16="http://schemas.microsoft.com/office/drawing/2014/main" id="{B6A9EBDC-B349-F76D-DD87-2B4C6AEC8909}"/>
              </a:ext>
            </a:extLst>
          </p:cNvPr>
          <p:cNvSpPr>
            <a:spLocks noGrp="1"/>
          </p:cNvSpPr>
          <p:nvPr>
            <p:ph type="sldNum" sz="quarter" idx="12"/>
          </p:nvPr>
        </p:nvSpPr>
        <p:spPr/>
        <p:txBody>
          <a:bodyPr/>
          <a:lstStyle/>
          <a:p>
            <a:fld id="{6732928E-5997-48F8-AC23-6F94313F3A6B}" type="slidenum">
              <a:rPr lang="en-GB" smtClean="0"/>
              <a:t>26</a:t>
            </a:fld>
            <a:endParaRPr lang="en-GB" dirty="0"/>
          </a:p>
        </p:txBody>
      </p:sp>
    </p:spTree>
    <p:extLst>
      <p:ext uri="{BB962C8B-B14F-4D97-AF65-F5344CB8AC3E}">
        <p14:creationId xmlns:p14="http://schemas.microsoft.com/office/powerpoint/2010/main" val="70883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ADEEC-A19B-7DCF-9BEC-1C56BE0438D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B22AEDF-B4B9-7470-54A4-D0854470D97A}"/>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74B0D201-BF7A-3C99-37B4-172E9A648D3F}"/>
              </a:ext>
            </a:extLst>
          </p:cNvPr>
          <p:cNvSpPr/>
          <p:nvPr/>
        </p:nvSpPr>
        <p:spPr>
          <a:xfrm>
            <a:off x="0" y="0"/>
            <a:ext cx="23399750" cy="33083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D47C95E8-3D72-2F1A-F12E-0D3688366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3853FAFA-1633-566D-5A93-51A6541C61A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8" name="TextBox 7">
            <a:extLst>
              <a:ext uri="{FF2B5EF4-FFF2-40B4-BE49-F238E27FC236}">
                <a16:creationId xmlns:a16="http://schemas.microsoft.com/office/drawing/2014/main" id="{E8719D96-6EFA-5384-E57C-7D6B80843DD7}"/>
              </a:ext>
            </a:extLst>
          </p:cNvPr>
          <p:cNvSpPr txBox="1"/>
          <p:nvPr/>
        </p:nvSpPr>
        <p:spPr>
          <a:xfrm>
            <a:off x="25146000" y="2862296"/>
            <a:ext cx="21653500" cy="4524315"/>
          </a:xfrm>
          <a:prstGeom prst="rect">
            <a:avLst/>
          </a:prstGeom>
          <a:noFill/>
        </p:spPr>
        <p:txBody>
          <a:bodyPr wrap="square" rtlCol="0">
            <a:spAutoFit/>
          </a:bodyPr>
          <a:lstStyle/>
          <a:p>
            <a:r>
              <a:rPr lang="en-US" sz="14400" dirty="0">
                <a:solidFill>
                  <a:srgbClr val="263D2B"/>
                </a:solidFill>
                <a:latin typeface="Roag" panose="020B0504040502030203" pitchFamily="34" charset="0"/>
              </a:rPr>
              <a:t>Competition Format </a:t>
            </a:r>
          </a:p>
          <a:p>
            <a:r>
              <a:rPr lang="en-US" sz="14400" dirty="0">
                <a:solidFill>
                  <a:srgbClr val="263D2B"/>
                </a:solidFill>
                <a:latin typeface="Roag" panose="020B0504040502030203" pitchFamily="34" charset="0"/>
              </a:rPr>
              <a:t>and Elo</a:t>
            </a:r>
            <a:endParaRPr lang="en-GB" sz="14400" dirty="0">
              <a:solidFill>
                <a:srgbClr val="263D2B"/>
              </a:solidFill>
              <a:latin typeface="Roag" panose="020B0504040502030203" pitchFamily="34" charset="0"/>
            </a:endParaRPr>
          </a:p>
        </p:txBody>
      </p:sp>
      <p:cxnSp>
        <p:nvCxnSpPr>
          <p:cNvPr id="10" name="Straight Connector 9">
            <a:extLst>
              <a:ext uri="{FF2B5EF4-FFF2-40B4-BE49-F238E27FC236}">
                <a16:creationId xmlns:a16="http://schemas.microsoft.com/office/drawing/2014/main" id="{D907C345-BE21-F1E7-97BE-FCDBC0939996}"/>
              </a:ext>
            </a:extLst>
          </p:cNvPr>
          <p:cNvCxnSpPr>
            <a:cxnSpLocks/>
          </p:cNvCxnSpPr>
          <p:nvPr/>
        </p:nvCxnSpPr>
        <p:spPr>
          <a:xfrm>
            <a:off x="24333200" y="3416968"/>
            <a:ext cx="0" cy="29075982"/>
          </a:xfrm>
          <a:prstGeom prst="line">
            <a:avLst/>
          </a:prstGeom>
          <a:ln>
            <a:solidFill>
              <a:srgbClr val="263D2B"/>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443D15B-32BF-4B3C-4B89-91A34711F624}"/>
              </a:ext>
            </a:extLst>
          </p:cNvPr>
          <p:cNvSpPr txBox="1"/>
          <p:nvPr/>
        </p:nvSpPr>
        <p:spPr>
          <a:xfrm>
            <a:off x="25146000" y="7407140"/>
            <a:ext cx="21399500" cy="22944743"/>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I.1 Overview </a:t>
            </a:r>
          </a:p>
          <a:p>
            <a:r>
              <a:rPr lang="en-US" sz="5500" dirty="0">
                <a:solidFill>
                  <a:srgbClr val="FF4F4F"/>
                </a:solidFill>
                <a:latin typeface="Roag Light" panose="020B0404040502030203" pitchFamily="34" charset="0"/>
              </a:rPr>
              <a:t>I.1.1 </a:t>
            </a:r>
            <a:r>
              <a:rPr lang="en-US" sz="5500" dirty="0">
                <a:solidFill>
                  <a:srgbClr val="263D2B"/>
                </a:solidFill>
                <a:latin typeface="Roag Light" panose="020B0404040502030203" pitchFamily="34" charset="0"/>
              </a:rPr>
              <a:t>This Law defines the structures, ranking rules, and </a:t>
            </a:r>
            <a:r>
              <a:rPr lang="en-US" sz="5500" dirty="0" err="1">
                <a:solidFill>
                  <a:srgbClr val="263D2B"/>
                </a:solidFill>
                <a:latin typeface="Roag Light" panose="020B0404040502030203" pitchFamily="34" charset="0"/>
              </a:rPr>
              <a:t>organisational</a:t>
            </a:r>
            <a:r>
              <a:rPr lang="en-US" sz="5500" dirty="0">
                <a:solidFill>
                  <a:srgbClr val="263D2B"/>
                </a:solidFill>
                <a:latin typeface="Roag Light" panose="020B0404040502030203" pitchFamily="34" charset="0"/>
              </a:rPr>
              <a:t> requirements for competitive SLAPS. </a:t>
            </a:r>
          </a:p>
          <a:p>
            <a:r>
              <a:rPr lang="en-US" sz="5500" dirty="0">
                <a:solidFill>
                  <a:srgbClr val="FF4F4F"/>
                </a:solidFill>
                <a:latin typeface="Roag Light" panose="020B0404040502030203" pitchFamily="34" charset="0"/>
              </a:rPr>
              <a:t>I.1.2 </a:t>
            </a:r>
            <a:r>
              <a:rPr lang="en-US" sz="5500" dirty="0">
                <a:solidFill>
                  <a:srgbClr val="263D2B"/>
                </a:solidFill>
                <a:latin typeface="Roag Light" panose="020B0404040502030203" pitchFamily="34" charset="0"/>
              </a:rPr>
              <a:t>Competition formats, league systems, Elo rankings and knockout procedures are governed by this Law unless superseded by specific tournament regulations. </a:t>
            </a:r>
          </a:p>
          <a:p>
            <a:r>
              <a:rPr lang="en-US" sz="5500" dirty="0">
                <a:solidFill>
                  <a:srgbClr val="FF4F4F"/>
                </a:solidFill>
                <a:latin typeface="Roag Light" panose="020B0404040502030203" pitchFamily="34" charset="0"/>
              </a:rPr>
              <a:t>I.1.3 </a:t>
            </a:r>
            <a:r>
              <a:rPr lang="en-US" sz="5500" dirty="0">
                <a:solidFill>
                  <a:srgbClr val="263D2B"/>
                </a:solidFill>
                <a:latin typeface="Roag Light" panose="020B0404040502030203" pitchFamily="34" charset="0"/>
              </a:rPr>
              <a:t>All competitive matches must be played in full accordance with the Laws of the Game.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I.2 Recognised Competition Formats</a:t>
            </a:r>
            <a:r>
              <a:rPr lang="en-US" sz="5500" dirty="0">
                <a:solidFill>
                  <a:srgbClr val="263D2B"/>
                </a:solidFill>
                <a:latin typeface="Roag Light" panose="020B0404040502030203" pitchFamily="34" charset="0"/>
              </a:rPr>
              <a:t> </a:t>
            </a:r>
          </a:p>
          <a:p>
            <a:r>
              <a:rPr lang="en-US" sz="5500" dirty="0">
                <a:solidFill>
                  <a:srgbClr val="FF4F4F"/>
                </a:solidFill>
                <a:latin typeface="Roag Light" panose="020B0404040502030203" pitchFamily="34" charset="0"/>
              </a:rPr>
              <a:t>I.2.1 </a:t>
            </a:r>
            <a:r>
              <a:rPr lang="en-US" sz="5500" dirty="0">
                <a:solidFill>
                  <a:srgbClr val="263D2B"/>
                </a:solidFill>
                <a:latin typeface="Roag Light" panose="020B0404040502030203" pitchFamily="34" charset="0"/>
              </a:rPr>
              <a:t>The following match formats are recognised: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I.2.1.1 </a:t>
            </a:r>
            <a:r>
              <a:rPr lang="en-US" sz="5500" dirty="0">
                <a:solidFill>
                  <a:srgbClr val="263D2B"/>
                </a:solidFill>
                <a:latin typeface="Roag Light" panose="020B0404040502030203" pitchFamily="34" charset="0"/>
              </a:rPr>
              <a:t>League competitions;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I.2.1.2 </a:t>
            </a:r>
            <a:r>
              <a:rPr lang="en-US" sz="5500" dirty="0">
                <a:solidFill>
                  <a:srgbClr val="263D2B"/>
                </a:solidFill>
                <a:latin typeface="Roag Light" panose="020B0404040502030203" pitchFamily="34" charset="0"/>
              </a:rPr>
              <a:t>Knockout tournaments;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I.2.1.3 </a:t>
            </a:r>
            <a:r>
              <a:rPr lang="en-US" sz="5500" dirty="0">
                <a:solidFill>
                  <a:srgbClr val="263D2B"/>
                </a:solidFill>
                <a:latin typeface="Roag Light" panose="020B0404040502030203" pitchFamily="34" charset="0"/>
              </a:rPr>
              <a:t>Friendly matches;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I.2.1.4 </a:t>
            </a:r>
            <a:r>
              <a:rPr lang="en-US" sz="5500" dirty="0">
                <a:solidFill>
                  <a:srgbClr val="263D2B"/>
                </a:solidFill>
                <a:latin typeface="Roag Light" panose="020B0404040502030203" pitchFamily="34" charset="0"/>
              </a:rPr>
              <a:t>Exhibition matches;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I.2.1.5 </a:t>
            </a:r>
            <a:r>
              <a:rPr lang="en-US" sz="5500" dirty="0">
                <a:solidFill>
                  <a:srgbClr val="263D2B"/>
                </a:solidFill>
                <a:latin typeface="Roag Light" panose="020B0404040502030203" pitchFamily="34" charset="0"/>
              </a:rPr>
              <a:t>Finals and championship rounds; </a:t>
            </a:r>
          </a:p>
          <a:p>
            <a:pPr marL="685800" indent="-685800">
              <a:buFont typeface="Arial" panose="020B0604020202020204" pitchFamily="34" charset="0"/>
              <a:buChar char="•"/>
            </a:pPr>
            <a:r>
              <a:rPr lang="en-US" sz="5500" dirty="0">
                <a:solidFill>
                  <a:srgbClr val="FF4F4F"/>
                </a:solidFill>
                <a:latin typeface="Roag Light" panose="020B0404040502030203" pitchFamily="34" charset="0"/>
              </a:rPr>
              <a:t>I.2.1.6 </a:t>
            </a:r>
            <a:r>
              <a:rPr lang="en-US" sz="5500" dirty="0">
                <a:solidFill>
                  <a:srgbClr val="263D2B"/>
                </a:solidFill>
                <a:latin typeface="Roag Light" panose="020B0404040502030203" pitchFamily="34" charset="0"/>
              </a:rPr>
              <a:t>Group-stage competitions. </a:t>
            </a:r>
          </a:p>
          <a:p>
            <a:r>
              <a:rPr lang="en-US" sz="5500" dirty="0">
                <a:solidFill>
                  <a:srgbClr val="FF4F4F"/>
                </a:solidFill>
                <a:latin typeface="Roag Light" panose="020B0404040502030203" pitchFamily="34" charset="0"/>
              </a:rPr>
              <a:t>I.2.2 </a:t>
            </a:r>
            <a:r>
              <a:rPr lang="en-US" sz="5500" dirty="0">
                <a:solidFill>
                  <a:srgbClr val="263D2B"/>
                </a:solidFill>
                <a:latin typeface="Roag Light" panose="020B0404040502030203" pitchFamily="34" charset="0"/>
              </a:rPr>
              <a:t>Competition organisers may define specific structures for these formats, provided they do not contradict the Laws of SLAPS. </a:t>
            </a:r>
          </a:p>
          <a:p>
            <a:r>
              <a:rPr lang="en-US" sz="5500" dirty="0">
                <a:solidFill>
                  <a:srgbClr val="FF4F4F"/>
                </a:solidFill>
                <a:latin typeface="Roag Light" panose="020B0404040502030203" pitchFamily="34" charset="0"/>
              </a:rPr>
              <a:t>I.2.3 </a:t>
            </a:r>
            <a:r>
              <a:rPr lang="en-US" sz="5500" dirty="0">
                <a:solidFill>
                  <a:srgbClr val="263D2B"/>
                </a:solidFill>
                <a:latin typeface="Roag Light" panose="020B0404040502030203" pitchFamily="34" charset="0"/>
              </a:rPr>
              <a:t>Match rules and scoring remain identical across all formats unless explicitly modified by tournament regulations.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I.3 League Format </a:t>
            </a:r>
          </a:p>
          <a:p>
            <a:r>
              <a:rPr lang="en-US" sz="5500" dirty="0">
                <a:solidFill>
                  <a:srgbClr val="FF4F4F"/>
                </a:solidFill>
                <a:latin typeface="Roag Light" panose="020B0404040502030203" pitchFamily="34" charset="0"/>
              </a:rPr>
              <a:t>I.3.1 </a:t>
            </a:r>
            <a:r>
              <a:rPr lang="en-US" sz="5500" dirty="0">
                <a:solidFill>
                  <a:srgbClr val="263D2B"/>
                </a:solidFill>
                <a:latin typeface="Roag Light" panose="020B0404040502030203" pitchFamily="34" charset="0"/>
              </a:rPr>
              <a:t>A win in a league match awards 1 league point. </a:t>
            </a:r>
          </a:p>
          <a:p>
            <a:r>
              <a:rPr lang="en-US" sz="5500" dirty="0">
                <a:solidFill>
                  <a:srgbClr val="FF4F4F"/>
                </a:solidFill>
                <a:latin typeface="Roag Light" panose="020B0404040502030203" pitchFamily="34" charset="0"/>
              </a:rPr>
              <a:t>I.3.2 </a:t>
            </a:r>
            <a:r>
              <a:rPr lang="en-US" sz="5500" dirty="0">
                <a:solidFill>
                  <a:srgbClr val="263D2B"/>
                </a:solidFill>
                <a:latin typeface="Roag Light" panose="020B0404040502030203" pitchFamily="34" charset="0"/>
              </a:rPr>
              <a:t>A loss awards 0 league points. </a:t>
            </a:r>
          </a:p>
          <a:p>
            <a:r>
              <a:rPr lang="en-US" sz="5500" dirty="0">
                <a:solidFill>
                  <a:srgbClr val="FF4F4F"/>
                </a:solidFill>
                <a:latin typeface="Roag Light" panose="020B0404040502030203" pitchFamily="34" charset="0"/>
              </a:rPr>
              <a:t>I.3.3 </a:t>
            </a:r>
            <a:r>
              <a:rPr lang="en-US" sz="5500" dirty="0">
                <a:solidFill>
                  <a:srgbClr val="263D2B"/>
                </a:solidFill>
                <a:latin typeface="Roag Light" panose="020B0404040502030203" pitchFamily="34" charset="0"/>
              </a:rPr>
              <a:t>Draws are impossible in SLAPS. </a:t>
            </a:r>
          </a:p>
          <a:p>
            <a:r>
              <a:rPr lang="en-US" sz="5500" dirty="0">
                <a:solidFill>
                  <a:srgbClr val="FF4F4F"/>
                </a:solidFill>
                <a:latin typeface="Roag Light" panose="020B0404040502030203" pitchFamily="34" charset="0"/>
              </a:rPr>
              <a:t>I.3.4 </a:t>
            </a:r>
            <a:r>
              <a:rPr lang="en-US" sz="5500" dirty="0">
                <a:solidFill>
                  <a:srgbClr val="263D2B"/>
                </a:solidFill>
                <a:latin typeface="Roag Light" panose="020B0404040502030203" pitchFamily="34" charset="0"/>
              </a:rPr>
              <a:t>League tables are ordered by descending points. </a:t>
            </a:r>
          </a:p>
        </p:txBody>
      </p:sp>
      <p:sp>
        <p:nvSpPr>
          <p:cNvPr id="12" name="TextBox 11">
            <a:extLst>
              <a:ext uri="{FF2B5EF4-FFF2-40B4-BE49-F238E27FC236}">
                <a16:creationId xmlns:a16="http://schemas.microsoft.com/office/drawing/2014/main" id="{6BEFCF90-C894-5B3C-B849-3667972E9863}"/>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I</a:t>
            </a:r>
          </a:p>
          <a:p>
            <a:r>
              <a:rPr lang="en-US" dirty="0">
                <a:solidFill>
                  <a:srgbClr val="263D2B"/>
                </a:solidFill>
                <a:latin typeface="Roag" panose="020B0504040502030203" pitchFamily="34" charset="0"/>
              </a:rPr>
              <a:t>Competition Format and Elo</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14" name="Slide Number Placeholder 13">
            <a:extLst>
              <a:ext uri="{FF2B5EF4-FFF2-40B4-BE49-F238E27FC236}">
                <a16:creationId xmlns:a16="http://schemas.microsoft.com/office/drawing/2014/main" id="{6A3AC12D-F22C-2ABC-4D1D-BB0E4943756A}"/>
              </a:ext>
            </a:extLst>
          </p:cNvPr>
          <p:cNvSpPr>
            <a:spLocks noGrp="1"/>
          </p:cNvSpPr>
          <p:nvPr>
            <p:ph type="sldNum" sz="quarter" idx="12"/>
          </p:nvPr>
        </p:nvSpPr>
        <p:spPr/>
        <p:txBody>
          <a:bodyPr/>
          <a:lstStyle/>
          <a:p>
            <a:fld id="{6732928E-5997-48F8-AC23-6F94313F3A6B}" type="slidenum">
              <a:rPr lang="en-GB" smtClean="0"/>
              <a:t>27</a:t>
            </a:fld>
            <a:endParaRPr lang="en-GB" dirty="0"/>
          </a:p>
        </p:txBody>
      </p:sp>
      <p:sp>
        <p:nvSpPr>
          <p:cNvPr id="3" name="TextBox 2">
            <a:extLst>
              <a:ext uri="{FF2B5EF4-FFF2-40B4-BE49-F238E27FC236}">
                <a16:creationId xmlns:a16="http://schemas.microsoft.com/office/drawing/2014/main" id="{7D270105-BA0C-9AFB-FB97-4786281D5836}"/>
              </a:ext>
            </a:extLst>
          </p:cNvPr>
          <p:cNvSpPr txBox="1"/>
          <p:nvPr/>
        </p:nvSpPr>
        <p:spPr>
          <a:xfrm>
            <a:off x="7857653" y="20388296"/>
            <a:ext cx="10446065" cy="3939540"/>
          </a:xfrm>
          <a:prstGeom prst="rect">
            <a:avLst/>
          </a:prstGeom>
          <a:noFill/>
        </p:spPr>
        <p:txBody>
          <a:bodyPr wrap="square" rtlCol="0">
            <a:spAutoFit/>
          </a:bodyPr>
          <a:lstStyle/>
          <a:p>
            <a:r>
              <a:rPr lang="en-US" sz="25000" dirty="0">
                <a:solidFill>
                  <a:srgbClr val="FF7575"/>
                </a:solidFill>
                <a:latin typeface="Roag Light" panose="020B0404040502030203" pitchFamily="34" charset="0"/>
              </a:rPr>
              <a:t>Law</a:t>
            </a:r>
            <a:endParaRPr lang="en-GB" sz="25000" dirty="0">
              <a:solidFill>
                <a:srgbClr val="FF7575"/>
              </a:solidFill>
              <a:latin typeface="Roag Light" panose="020B0404040502030203" pitchFamily="34" charset="0"/>
            </a:endParaRPr>
          </a:p>
        </p:txBody>
      </p:sp>
      <p:sp>
        <p:nvSpPr>
          <p:cNvPr id="6" name="TextBox 5">
            <a:extLst>
              <a:ext uri="{FF2B5EF4-FFF2-40B4-BE49-F238E27FC236}">
                <a16:creationId xmlns:a16="http://schemas.microsoft.com/office/drawing/2014/main" id="{389CBFA3-95BE-DC86-17C2-2B8D7DEBB8AA}"/>
              </a:ext>
            </a:extLst>
          </p:cNvPr>
          <p:cNvSpPr txBox="1"/>
          <p:nvPr/>
        </p:nvSpPr>
        <p:spPr>
          <a:xfrm>
            <a:off x="8137052" y="22358066"/>
            <a:ext cx="10446065" cy="11572399"/>
          </a:xfrm>
          <a:prstGeom prst="rect">
            <a:avLst/>
          </a:prstGeom>
          <a:noFill/>
        </p:spPr>
        <p:txBody>
          <a:bodyPr wrap="square" rtlCol="0">
            <a:spAutoFit/>
          </a:bodyPr>
          <a:lstStyle/>
          <a:p>
            <a:r>
              <a:rPr lang="en-US" sz="74600" dirty="0">
                <a:solidFill>
                  <a:srgbClr val="FF7575"/>
                </a:solidFill>
                <a:latin typeface="Roag" panose="020B0504040502030203" pitchFamily="34" charset="0"/>
              </a:rPr>
              <a:t>I</a:t>
            </a:r>
            <a:endParaRPr lang="en-GB" sz="74600" dirty="0">
              <a:solidFill>
                <a:srgbClr val="FF7575"/>
              </a:solidFill>
              <a:latin typeface="Roag" panose="020B0504040502030203" pitchFamily="34" charset="0"/>
            </a:endParaRPr>
          </a:p>
        </p:txBody>
      </p:sp>
      <p:cxnSp>
        <p:nvCxnSpPr>
          <p:cNvPr id="9" name="Straight Connector 8">
            <a:extLst>
              <a:ext uri="{FF2B5EF4-FFF2-40B4-BE49-F238E27FC236}">
                <a16:creationId xmlns:a16="http://schemas.microsoft.com/office/drawing/2014/main" id="{54690098-17C4-BB0D-189F-57F41BB10659}"/>
              </a:ext>
            </a:extLst>
          </p:cNvPr>
          <p:cNvCxnSpPr>
            <a:cxnSpLocks/>
          </p:cNvCxnSpPr>
          <p:nvPr/>
        </p:nvCxnSpPr>
        <p:spPr>
          <a:xfrm>
            <a:off x="7641390" y="2862296"/>
            <a:ext cx="0" cy="29075982"/>
          </a:xfrm>
          <a:prstGeom prst="line">
            <a:avLst/>
          </a:prstGeom>
          <a:ln>
            <a:solidFill>
              <a:srgbClr val="FF75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744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29D22-A4C4-E6C0-4846-22EE19D8130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D8ABA20-2C37-BF60-AA7C-31BEEEA2C884}"/>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C0E2DA33-84E0-8960-E457-07331C41AFA7}"/>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AE0C4F1C-ED76-D79D-6C38-2DBA45D76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E305F37E-3184-CF42-CABF-C9AD280F13E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1" name="TextBox 10">
            <a:extLst>
              <a:ext uri="{FF2B5EF4-FFF2-40B4-BE49-F238E27FC236}">
                <a16:creationId xmlns:a16="http://schemas.microsoft.com/office/drawing/2014/main" id="{F6EC68F5-813C-E73E-CC8C-3750BCBB07D5}"/>
              </a:ext>
            </a:extLst>
          </p:cNvPr>
          <p:cNvSpPr txBox="1"/>
          <p:nvPr/>
        </p:nvSpPr>
        <p:spPr>
          <a:xfrm>
            <a:off x="24892000" y="3720615"/>
            <a:ext cx="21399500" cy="24637514"/>
          </a:xfrm>
          <a:prstGeom prst="rect">
            <a:avLst/>
          </a:prstGeom>
          <a:noFill/>
        </p:spPr>
        <p:txBody>
          <a:bodyPr wrap="square" rtlCol="0">
            <a:spAutoFit/>
          </a:bodyPr>
          <a:lstStyle/>
          <a:p>
            <a:r>
              <a:rPr lang="en-US" sz="5500" dirty="0">
                <a:solidFill>
                  <a:srgbClr val="FF4F4F"/>
                </a:solidFill>
                <a:latin typeface="Roag Light" panose="020B0404040502030203" pitchFamily="34" charset="0"/>
              </a:rPr>
              <a:t>I.5.4 </a:t>
            </a:r>
            <a:r>
              <a:rPr lang="en-US" sz="5500" dirty="0">
                <a:solidFill>
                  <a:srgbClr val="263D2B"/>
                </a:solidFill>
                <a:latin typeface="Roag Light" panose="020B0404040502030203" pitchFamily="34" charset="0"/>
              </a:rPr>
              <a:t>In any official competitive match with a referee present, Elo must be updated. </a:t>
            </a:r>
          </a:p>
          <a:p>
            <a:r>
              <a:rPr lang="en-US" sz="5500" dirty="0">
                <a:solidFill>
                  <a:srgbClr val="FF4F4F"/>
                </a:solidFill>
                <a:latin typeface="Roag Light" panose="020B0404040502030203" pitchFamily="34" charset="0"/>
              </a:rPr>
              <a:t>I.5.5 </a:t>
            </a:r>
            <a:r>
              <a:rPr lang="en-US" sz="5500" dirty="0">
                <a:solidFill>
                  <a:srgbClr val="263D2B"/>
                </a:solidFill>
                <a:latin typeface="Roag Light" panose="020B0404040502030203" pitchFamily="34" charset="0"/>
              </a:rPr>
              <a:t>All Elo updates are based solely on match result (win/loss). </a:t>
            </a:r>
          </a:p>
          <a:p>
            <a:r>
              <a:rPr lang="en-US" sz="5500" dirty="0">
                <a:solidFill>
                  <a:srgbClr val="FF4F4F"/>
                </a:solidFill>
                <a:latin typeface="Roag Light" panose="020B0404040502030203" pitchFamily="34" charset="0"/>
              </a:rPr>
              <a:t>I.5.6 </a:t>
            </a:r>
            <a:r>
              <a:rPr lang="en-US" sz="5500" dirty="0">
                <a:solidFill>
                  <a:srgbClr val="263D2B"/>
                </a:solidFill>
                <a:latin typeface="Roag Light" panose="020B0404040502030203" pitchFamily="34" charset="0"/>
              </a:rPr>
              <a:t>Games won, games lost, slap differentials or performance margins do not influence Elo. </a:t>
            </a:r>
          </a:p>
          <a:p>
            <a:r>
              <a:rPr lang="en-US" sz="5500" dirty="0">
                <a:solidFill>
                  <a:srgbClr val="FF4F4F"/>
                </a:solidFill>
                <a:latin typeface="Roag Light" panose="020B0404040502030203" pitchFamily="34" charset="0"/>
              </a:rPr>
              <a:t>I.5.7 </a:t>
            </a:r>
            <a:r>
              <a:rPr lang="en-US" sz="5500" dirty="0">
                <a:solidFill>
                  <a:srgbClr val="263D2B"/>
                </a:solidFill>
                <a:latin typeface="Roag Light" panose="020B0404040502030203" pitchFamily="34" charset="0"/>
              </a:rPr>
              <a:t>Elo adjustments and calculation methodology are administered independently by the International Slaps Federation and are not disclosed in the Laws. </a:t>
            </a:r>
          </a:p>
          <a:p>
            <a:r>
              <a:rPr lang="en-US" sz="5500" dirty="0">
                <a:solidFill>
                  <a:srgbClr val="FF4F4F"/>
                </a:solidFill>
                <a:latin typeface="Roag Light" panose="020B0404040502030203" pitchFamily="34" charset="0"/>
              </a:rPr>
              <a:t>I.5.8 </a:t>
            </a:r>
            <a:r>
              <a:rPr lang="en-US" sz="5500" dirty="0">
                <a:solidFill>
                  <a:srgbClr val="263D2B"/>
                </a:solidFill>
                <a:latin typeface="Roag Light" panose="020B0404040502030203" pitchFamily="34" charset="0"/>
              </a:rPr>
              <a:t>All new players begin with an Elo rating of 1000. </a:t>
            </a:r>
          </a:p>
          <a:p>
            <a:r>
              <a:rPr lang="en-US" sz="5500" dirty="0">
                <a:solidFill>
                  <a:srgbClr val="FF4F4F"/>
                </a:solidFill>
                <a:latin typeface="Roag Light" panose="020B0404040502030203" pitchFamily="34" charset="0"/>
              </a:rPr>
              <a:t>I.5.9 </a:t>
            </a:r>
            <a:r>
              <a:rPr lang="en-US" sz="5500" dirty="0">
                <a:solidFill>
                  <a:srgbClr val="263D2B"/>
                </a:solidFill>
                <a:latin typeface="Roag Light" panose="020B0404040502030203" pitchFamily="34" charset="0"/>
              </a:rPr>
              <a:t>No minimum or maximum Elo change is specified in the Laws; this is determined operationally by the International Slaps Federation.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I.6 Match Administration </a:t>
            </a:r>
          </a:p>
          <a:p>
            <a:r>
              <a:rPr lang="en-US" sz="5500" dirty="0">
                <a:solidFill>
                  <a:srgbClr val="FF4F4F"/>
                </a:solidFill>
                <a:latin typeface="Roag Light" panose="020B0404040502030203" pitchFamily="34" charset="0"/>
              </a:rPr>
              <a:t>I.6.1 </a:t>
            </a:r>
            <a:r>
              <a:rPr lang="en-US" sz="5500" dirty="0">
                <a:solidFill>
                  <a:srgbClr val="263D2B"/>
                </a:solidFill>
                <a:latin typeface="Roag Light" panose="020B0404040502030203" pitchFamily="34" charset="0"/>
              </a:rPr>
              <a:t>Match results must record: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player 1’s name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player 2’s name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games won by each player;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slaps won by each player;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cards shown to each player;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referee name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match winner. </a:t>
            </a:r>
          </a:p>
          <a:p>
            <a:r>
              <a:rPr lang="en-US" sz="5500" dirty="0">
                <a:solidFill>
                  <a:srgbClr val="FF4F4F"/>
                </a:solidFill>
                <a:latin typeface="Roag Light" panose="020B0404040502030203" pitchFamily="34" charset="0"/>
              </a:rPr>
              <a:t>I.6.2 </a:t>
            </a:r>
            <a:r>
              <a:rPr lang="en-US" sz="5500" dirty="0">
                <a:solidFill>
                  <a:srgbClr val="263D2B"/>
                </a:solidFill>
                <a:latin typeface="Roag Light" panose="020B0404040502030203" pitchFamily="34" charset="0"/>
              </a:rPr>
              <a:t>Elo updates are applied only after results are verified by the referee. </a:t>
            </a:r>
          </a:p>
          <a:p>
            <a:r>
              <a:rPr lang="en-US" sz="5500" dirty="0">
                <a:solidFill>
                  <a:srgbClr val="FF4F4F"/>
                </a:solidFill>
                <a:latin typeface="Roag Light" panose="020B0404040502030203" pitchFamily="34" charset="0"/>
              </a:rPr>
              <a:t>I.6.3 </a:t>
            </a:r>
            <a:r>
              <a:rPr lang="en-US" sz="5500" dirty="0">
                <a:solidFill>
                  <a:srgbClr val="263D2B"/>
                </a:solidFill>
                <a:latin typeface="Roag Light" panose="020B0404040502030203" pitchFamily="34" charset="0"/>
              </a:rPr>
              <a:t>Disciplinary actions do not carry beyond a match (see Law I). </a:t>
            </a:r>
          </a:p>
          <a:p>
            <a:r>
              <a:rPr lang="en-US" sz="5500" dirty="0">
                <a:solidFill>
                  <a:srgbClr val="FF4F4F"/>
                </a:solidFill>
                <a:latin typeface="Roag Light" panose="020B0404040502030203" pitchFamily="34" charset="0"/>
              </a:rPr>
              <a:t>I.6.4 </a:t>
            </a:r>
            <a:r>
              <a:rPr lang="en-US" sz="5500" dirty="0">
                <a:solidFill>
                  <a:srgbClr val="263D2B"/>
                </a:solidFill>
                <a:latin typeface="Roag Light" panose="020B0404040502030203" pitchFamily="34" charset="0"/>
              </a:rPr>
              <a:t>Competition organisers may introduce additional rules on: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venue standards;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scheduling;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administrative procedures;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entry or participation criteria;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provided no such regulations conflict with the Laws of SLAPS. </a:t>
            </a:r>
          </a:p>
        </p:txBody>
      </p:sp>
      <p:sp>
        <p:nvSpPr>
          <p:cNvPr id="12" name="TextBox 11">
            <a:extLst>
              <a:ext uri="{FF2B5EF4-FFF2-40B4-BE49-F238E27FC236}">
                <a16:creationId xmlns:a16="http://schemas.microsoft.com/office/drawing/2014/main" id="{D06F133A-F5BC-562C-DFEC-6FDF0162C513}"/>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I</a:t>
            </a:r>
          </a:p>
          <a:p>
            <a:r>
              <a:rPr lang="en-US" dirty="0">
                <a:solidFill>
                  <a:srgbClr val="263D2B"/>
                </a:solidFill>
                <a:latin typeface="Roag" panose="020B0504040502030203" pitchFamily="34" charset="0"/>
              </a:rPr>
              <a:t>Competition Format and Elo</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9C11C666-812B-9413-21AB-7AA9D3FF47E9}"/>
              </a:ext>
            </a:extLst>
          </p:cNvPr>
          <p:cNvSpPr txBox="1"/>
          <p:nvPr/>
        </p:nvSpPr>
        <p:spPr>
          <a:xfrm>
            <a:off x="1746250" y="3720616"/>
            <a:ext cx="21399500" cy="28023056"/>
          </a:xfrm>
          <a:prstGeom prst="rect">
            <a:avLst/>
          </a:prstGeom>
          <a:noFill/>
        </p:spPr>
        <p:txBody>
          <a:bodyPr wrap="square" rtlCol="0">
            <a:spAutoFit/>
          </a:bodyPr>
          <a:lstStyle/>
          <a:p>
            <a:r>
              <a:rPr lang="en-US" sz="5500" dirty="0">
                <a:solidFill>
                  <a:srgbClr val="FF4F4F"/>
                </a:solidFill>
                <a:latin typeface="Roag Light" panose="020B0404040502030203" pitchFamily="34" charset="0"/>
              </a:rPr>
              <a:t>I.3.5 </a:t>
            </a:r>
            <a:r>
              <a:rPr lang="en-US" sz="5500" dirty="0">
                <a:solidFill>
                  <a:srgbClr val="263D2B"/>
                </a:solidFill>
                <a:latin typeface="Roag Light" panose="020B0404040502030203" pitchFamily="34" charset="0"/>
              </a:rPr>
              <a:t>If two or more players are level on points, positions are determined by a tiebreaker: </a:t>
            </a:r>
          </a:p>
          <a:p>
            <a:r>
              <a:rPr lang="en-US" sz="5500" dirty="0">
                <a:solidFill>
                  <a:srgbClr val="FF4F4F"/>
                </a:solidFill>
                <a:latin typeface="Roag Light" panose="020B0404040502030203" pitchFamily="34" charset="0"/>
              </a:rPr>
              <a:t>I.3.5.1 </a:t>
            </a:r>
            <a:r>
              <a:rPr lang="en-US" sz="5500" dirty="0">
                <a:solidFill>
                  <a:srgbClr val="263D2B"/>
                </a:solidFill>
                <a:latin typeface="Roag Light" panose="020B0404040502030203" pitchFamily="34" charset="0"/>
              </a:rPr>
              <a:t>Net Games Won − Lost + Net Slaps Won − Lost </a:t>
            </a:r>
          </a:p>
          <a:p>
            <a:r>
              <a:rPr lang="en-US" sz="5500" dirty="0">
                <a:solidFill>
                  <a:srgbClr val="FF4F4F"/>
                </a:solidFill>
                <a:latin typeface="Roag Light" panose="020B0404040502030203" pitchFamily="34" charset="0"/>
              </a:rPr>
              <a:t>I.3.6 </a:t>
            </a:r>
            <a:r>
              <a:rPr lang="en-US" sz="5500" dirty="0">
                <a:solidFill>
                  <a:srgbClr val="263D2B"/>
                </a:solidFill>
                <a:latin typeface="Roag Light" panose="020B0404040502030203" pitchFamily="34" charset="0"/>
              </a:rPr>
              <a:t>This formula must be applied in all league competitions. </a:t>
            </a:r>
          </a:p>
          <a:p>
            <a:r>
              <a:rPr lang="en-US" sz="5500" dirty="0">
                <a:solidFill>
                  <a:srgbClr val="FF4F4F"/>
                </a:solidFill>
                <a:latin typeface="Roag Light" panose="020B0404040502030203" pitchFamily="34" charset="0"/>
              </a:rPr>
              <a:t>I.3.7 </a:t>
            </a:r>
            <a:r>
              <a:rPr lang="en-US" sz="5500" dirty="0">
                <a:solidFill>
                  <a:srgbClr val="263D2B"/>
                </a:solidFill>
                <a:latin typeface="Roag Light" panose="020B0404040502030203" pitchFamily="34" charset="0"/>
              </a:rPr>
              <a:t>If players remain tied after applying I.3.5, the result of the match between those players determines who finishes higher. </a:t>
            </a:r>
          </a:p>
          <a:p>
            <a:r>
              <a:rPr lang="en-US" sz="5500" dirty="0">
                <a:solidFill>
                  <a:srgbClr val="FF4F4F"/>
                </a:solidFill>
                <a:latin typeface="Roag Light" panose="020B0404040502030203" pitchFamily="34" charset="0"/>
              </a:rPr>
              <a:t>I.3.8 </a:t>
            </a:r>
            <a:r>
              <a:rPr lang="en-US" sz="5500" dirty="0">
                <a:solidFill>
                  <a:srgbClr val="263D2B"/>
                </a:solidFill>
                <a:latin typeface="Roag Light" panose="020B0404040502030203" pitchFamily="34" charset="0"/>
              </a:rPr>
              <a:t>In the highly unlikely event that head-to-head outcomes and net totals are also identical, the match between those players must be replayed as a full match. </a:t>
            </a:r>
          </a:p>
          <a:p>
            <a:r>
              <a:rPr lang="en-US" sz="5500" dirty="0">
                <a:solidFill>
                  <a:srgbClr val="FF4F4F"/>
                </a:solidFill>
                <a:latin typeface="Roag Light" panose="020B0404040502030203" pitchFamily="34" charset="0"/>
              </a:rPr>
              <a:t>I.3.9 </a:t>
            </a:r>
            <a:r>
              <a:rPr lang="en-US" sz="5500" dirty="0">
                <a:solidFill>
                  <a:srgbClr val="263D2B"/>
                </a:solidFill>
                <a:latin typeface="Roag Light" panose="020B0404040502030203" pitchFamily="34" charset="0"/>
              </a:rPr>
              <a:t>This replayed match counts only for tiebreak purposes and does not affect Elo unless a referee is present.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I.4 Knockout Format </a:t>
            </a:r>
          </a:p>
          <a:p>
            <a:r>
              <a:rPr lang="en-US" sz="5500" dirty="0">
                <a:solidFill>
                  <a:srgbClr val="FF4F4F"/>
                </a:solidFill>
                <a:latin typeface="Roag Light" panose="020B0404040502030203" pitchFamily="34" charset="0"/>
              </a:rPr>
              <a:t>I.4.1 </a:t>
            </a:r>
            <a:r>
              <a:rPr lang="en-US" sz="5500" dirty="0">
                <a:solidFill>
                  <a:srgbClr val="263D2B"/>
                </a:solidFill>
                <a:latin typeface="Roag Light" panose="020B0404040502030203" pitchFamily="34" charset="0"/>
              </a:rPr>
              <a:t>In knockout competitions, the winner of the match advances. </a:t>
            </a:r>
          </a:p>
          <a:p>
            <a:r>
              <a:rPr lang="en-US" sz="5500" dirty="0">
                <a:solidFill>
                  <a:srgbClr val="FF4F4F"/>
                </a:solidFill>
                <a:latin typeface="Roag Light" panose="020B0404040502030203" pitchFamily="34" charset="0"/>
              </a:rPr>
              <a:t>I.4.2 </a:t>
            </a:r>
            <a:r>
              <a:rPr lang="en-US" sz="5500" dirty="0">
                <a:solidFill>
                  <a:srgbClr val="263D2B"/>
                </a:solidFill>
                <a:latin typeface="Roag Light" panose="020B0404040502030203" pitchFamily="34" charset="0"/>
              </a:rPr>
              <a:t>Total games won or slaps won do not influence progression. </a:t>
            </a:r>
          </a:p>
          <a:p>
            <a:r>
              <a:rPr lang="en-US" sz="5500" dirty="0">
                <a:solidFill>
                  <a:srgbClr val="FF4F4F"/>
                </a:solidFill>
                <a:latin typeface="Roag Light" panose="020B0404040502030203" pitchFamily="34" charset="0"/>
              </a:rPr>
              <a:t>I.4.3 </a:t>
            </a:r>
            <a:r>
              <a:rPr lang="en-US" sz="5500" dirty="0">
                <a:solidFill>
                  <a:srgbClr val="263D2B"/>
                </a:solidFill>
                <a:latin typeface="Roag Light" panose="020B0404040502030203" pitchFamily="34" charset="0"/>
              </a:rPr>
              <a:t>All game and slap results in knockout matches must still be logged, even though they do not influence progression. </a:t>
            </a:r>
          </a:p>
          <a:p>
            <a:r>
              <a:rPr lang="en-US" sz="5500" dirty="0">
                <a:solidFill>
                  <a:srgbClr val="FF4F4F"/>
                </a:solidFill>
                <a:latin typeface="Roag Light" panose="020B0404040502030203" pitchFamily="34" charset="0"/>
              </a:rPr>
              <a:t>I.4.4 </a:t>
            </a:r>
            <a:r>
              <a:rPr lang="en-US" sz="5500" dirty="0">
                <a:solidFill>
                  <a:srgbClr val="263D2B"/>
                </a:solidFill>
                <a:latin typeface="Roag Light" panose="020B0404040502030203" pitchFamily="34" charset="0"/>
              </a:rPr>
              <a:t>In a knockout stage requiring a preliminary round e.g., non-power-of-two number of players, byes must be allocated to the highest-ranked players by Elo. </a:t>
            </a:r>
          </a:p>
          <a:p>
            <a:r>
              <a:rPr lang="en-US" sz="5500" dirty="0">
                <a:solidFill>
                  <a:srgbClr val="FF4F4F"/>
                </a:solidFill>
                <a:latin typeface="Roag Light" panose="020B0404040502030203" pitchFamily="34" charset="0"/>
              </a:rPr>
              <a:t>I.4.5 </a:t>
            </a:r>
            <a:r>
              <a:rPr lang="en-US" sz="5500" dirty="0">
                <a:solidFill>
                  <a:srgbClr val="263D2B"/>
                </a:solidFill>
                <a:latin typeface="Roag Light" panose="020B0404040502030203" pitchFamily="34" charset="0"/>
              </a:rPr>
              <a:t>The lowest-ranked players must compete in preliminary fixtures until the bracket conforms to a standard knockout structure 2, 4, 8, 16, 32 players, etc. </a:t>
            </a:r>
          </a:p>
          <a:p>
            <a:r>
              <a:rPr lang="en-US" sz="5500" dirty="0">
                <a:solidFill>
                  <a:srgbClr val="FF4F4F"/>
                </a:solidFill>
                <a:latin typeface="Roag Light" panose="020B0404040502030203" pitchFamily="34" charset="0"/>
              </a:rPr>
              <a:t>I.4.6 </a:t>
            </a:r>
            <a:r>
              <a:rPr lang="en-US" sz="5500" dirty="0">
                <a:solidFill>
                  <a:srgbClr val="263D2B"/>
                </a:solidFill>
                <a:latin typeface="Roag Light" panose="020B0404040502030203" pitchFamily="34" charset="0"/>
              </a:rPr>
              <a:t>This principle applies universally unless tournament regulations specify otherwise. </a:t>
            </a:r>
          </a:p>
          <a:p>
            <a:r>
              <a:rPr lang="en-US" sz="5500" dirty="0">
                <a:solidFill>
                  <a:srgbClr val="263D2B"/>
                </a:solidFill>
                <a:latin typeface="Roag Medium" panose="020B0604040502030203" pitchFamily="34" charset="0"/>
              </a:rPr>
              <a:t>I.5 Elo Rating System </a:t>
            </a:r>
          </a:p>
          <a:p>
            <a:r>
              <a:rPr lang="en-US" sz="5500" dirty="0">
                <a:solidFill>
                  <a:srgbClr val="FF4F4F"/>
                </a:solidFill>
                <a:latin typeface="Roag Light" panose="020B0404040502030203" pitchFamily="34" charset="0"/>
              </a:rPr>
              <a:t>I.5.1 </a:t>
            </a:r>
            <a:r>
              <a:rPr lang="en-US" sz="5500" dirty="0">
                <a:solidFill>
                  <a:srgbClr val="263D2B"/>
                </a:solidFill>
                <a:latin typeface="Roag Light" panose="020B0404040502030203" pitchFamily="34" charset="0"/>
              </a:rPr>
              <a:t>Elo updates may only occur in matches where a referee is present. </a:t>
            </a:r>
          </a:p>
          <a:p>
            <a:r>
              <a:rPr lang="en-US" sz="5500" dirty="0">
                <a:solidFill>
                  <a:srgbClr val="FF4F4F"/>
                </a:solidFill>
                <a:latin typeface="Roag Light" panose="020B0404040502030203" pitchFamily="34" charset="0"/>
              </a:rPr>
              <a:t>I.5.2 </a:t>
            </a:r>
            <a:r>
              <a:rPr lang="en-US" sz="5500" dirty="0">
                <a:solidFill>
                  <a:srgbClr val="263D2B"/>
                </a:solidFill>
                <a:latin typeface="Roag Light" panose="020B0404040502030203" pitchFamily="34" charset="0"/>
              </a:rPr>
              <a:t>Elo is not updated for: </a:t>
            </a:r>
          </a:p>
          <a:p>
            <a:r>
              <a:rPr lang="en-US" sz="5500" dirty="0">
                <a:solidFill>
                  <a:srgbClr val="FF4F4F"/>
                </a:solidFill>
                <a:latin typeface="Roag Light" panose="020B0404040502030203" pitchFamily="34" charset="0"/>
              </a:rPr>
              <a:t>I.5.2.1 </a:t>
            </a:r>
            <a:r>
              <a:rPr lang="en-US" sz="5500" dirty="0">
                <a:solidFill>
                  <a:srgbClr val="263D2B"/>
                </a:solidFill>
                <a:latin typeface="Roag Light" panose="020B0404040502030203" pitchFamily="34" charset="0"/>
              </a:rPr>
              <a:t>training matches; </a:t>
            </a:r>
          </a:p>
          <a:p>
            <a:r>
              <a:rPr lang="en-US" sz="5500" dirty="0">
                <a:solidFill>
                  <a:srgbClr val="FF4F4F"/>
                </a:solidFill>
                <a:latin typeface="Roag Light" panose="020B0404040502030203" pitchFamily="34" charset="0"/>
              </a:rPr>
              <a:t>I.5.2.2 </a:t>
            </a:r>
            <a:r>
              <a:rPr lang="en-US" sz="5500" dirty="0">
                <a:solidFill>
                  <a:srgbClr val="263D2B"/>
                </a:solidFill>
                <a:latin typeface="Roag Light" panose="020B0404040502030203" pitchFamily="34" charset="0"/>
              </a:rPr>
              <a:t>unsupervised matches; </a:t>
            </a:r>
          </a:p>
          <a:p>
            <a:r>
              <a:rPr lang="en-US" sz="5500" dirty="0">
                <a:solidFill>
                  <a:srgbClr val="FF4F4F"/>
                </a:solidFill>
                <a:latin typeface="Roag Light" panose="020B0404040502030203" pitchFamily="34" charset="0"/>
              </a:rPr>
              <a:t>I.5.2.3 </a:t>
            </a:r>
            <a:r>
              <a:rPr lang="en-US" sz="5500" dirty="0">
                <a:solidFill>
                  <a:srgbClr val="263D2B"/>
                </a:solidFill>
                <a:latin typeface="Roag Light" panose="020B0404040502030203" pitchFamily="34" charset="0"/>
              </a:rPr>
              <a:t>friendlies without prior mutual Elo agreement. </a:t>
            </a:r>
          </a:p>
          <a:p>
            <a:r>
              <a:rPr lang="en-US" sz="5500" dirty="0">
                <a:solidFill>
                  <a:srgbClr val="FF4F4F"/>
                </a:solidFill>
                <a:latin typeface="Roag Light" panose="020B0404040502030203" pitchFamily="34" charset="0"/>
              </a:rPr>
              <a:t>I.5.3 </a:t>
            </a:r>
            <a:r>
              <a:rPr lang="en-US" sz="5500" dirty="0">
                <a:solidFill>
                  <a:srgbClr val="263D2B"/>
                </a:solidFill>
                <a:latin typeface="Roag Light" panose="020B0404040502030203" pitchFamily="34" charset="0"/>
              </a:rPr>
              <a:t>In friendlies with a referee present, Elo may only be updated if both players explicitly agree before the match begins. </a:t>
            </a:r>
          </a:p>
        </p:txBody>
      </p:sp>
      <p:sp>
        <p:nvSpPr>
          <p:cNvPr id="6" name="Slide Number Placeholder 5">
            <a:extLst>
              <a:ext uri="{FF2B5EF4-FFF2-40B4-BE49-F238E27FC236}">
                <a16:creationId xmlns:a16="http://schemas.microsoft.com/office/drawing/2014/main" id="{CC5B0430-92E1-CA64-7F6A-9AC0962AA061}"/>
              </a:ext>
            </a:extLst>
          </p:cNvPr>
          <p:cNvSpPr>
            <a:spLocks noGrp="1"/>
          </p:cNvSpPr>
          <p:nvPr>
            <p:ph type="sldNum" sz="quarter" idx="12"/>
          </p:nvPr>
        </p:nvSpPr>
        <p:spPr/>
        <p:txBody>
          <a:bodyPr/>
          <a:lstStyle/>
          <a:p>
            <a:fld id="{6732928E-5997-48F8-AC23-6F94313F3A6B}" type="slidenum">
              <a:rPr lang="en-GB" smtClean="0"/>
              <a:t>28</a:t>
            </a:fld>
            <a:endParaRPr lang="en-GB" dirty="0"/>
          </a:p>
        </p:txBody>
      </p:sp>
    </p:spTree>
    <p:extLst>
      <p:ext uri="{BB962C8B-B14F-4D97-AF65-F5344CB8AC3E}">
        <p14:creationId xmlns:p14="http://schemas.microsoft.com/office/powerpoint/2010/main" val="225715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C936E-75C6-58FB-3D90-C79B25EEDA5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1EAC431-0CBD-D6DB-3CC0-F2FA66AFA88E}"/>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9BA45EAC-B6CA-9C6F-A821-C194D16EDBCE}"/>
              </a:ext>
            </a:extLst>
          </p:cNvPr>
          <p:cNvSpPr/>
          <p:nvPr/>
        </p:nvSpPr>
        <p:spPr>
          <a:xfrm>
            <a:off x="0" y="0"/>
            <a:ext cx="23399750" cy="33083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F651D11C-149A-15CB-BF32-9E098B39D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88546FEE-A324-626D-1535-DF67A71D1A3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8" name="TextBox 7">
            <a:extLst>
              <a:ext uri="{FF2B5EF4-FFF2-40B4-BE49-F238E27FC236}">
                <a16:creationId xmlns:a16="http://schemas.microsoft.com/office/drawing/2014/main" id="{E0BF9C53-E26C-6BE5-95D0-5397CEADC2C4}"/>
              </a:ext>
            </a:extLst>
          </p:cNvPr>
          <p:cNvSpPr txBox="1"/>
          <p:nvPr/>
        </p:nvSpPr>
        <p:spPr>
          <a:xfrm>
            <a:off x="25146000" y="2862296"/>
            <a:ext cx="21653500" cy="4524315"/>
          </a:xfrm>
          <a:prstGeom prst="rect">
            <a:avLst/>
          </a:prstGeom>
          <a:noFill/>
        </p:spPr>
        <p:txBody>
          <a:bodyPr wrap="square" rtlCol="0">
            <a:spAutoFit/>
          </a:bodyPr>
          <a:lstStyle/>
          <a:p>
            <a:r>
              <a:rPr lang="en-US" sz="14400" dirty="0">
                <a:solidFill>
                  <a:srgbClr val="263D2B"/>
                </a:solidFill>
                <a:latin typeface="Roag" panose="020B0504040502030203" pitchFamily="34" charset="0"/>
              </a:rPr>
              <a:t>The philosophy and spirit</a:t>
            </a:r>
          </a:p>
          <a:p>
            <a:r>
              <a:rPr lang="en-US" sz="14400" dirty="0">
                <a:solidFill>
                  <a:srgbClr val="263D2B"/>
                </a:solidFill>
                <a:latin typeface="Roag" panose="020B0504040502030203" pitchFamily="34" charset="0"/>
              </a:rPr>
              <a:t>of the Laws</a:t>
            </a:r>
            <a:endParaRPr lang="en-GB" sz="14400" dirty="0">
              <a:solidFill>
                <a:srgbClr val="263D2B"/>
              </a:solidFill>
              <a:latin typeface="Roag" panose="020B0504040502030203" pitchFamily="34" charset="0"/>
            </a:endParaRPr>
          </a:p>
        </p:txBody>
      </p:sp>
      <p:cxnSp>
        <p:nvCxnSpPr>
          <p:cNvPr id="10" name="Straight Connector 9">
            <a:extLst>
              <a:ext uri="{FF2B5EF4-FFF2-40B4-BE49-F238E27FC236}">
                <a16:creationId xmlns:a16="http://schemas.microsoft.com/office/drawing/2014/main" id="{E8233DED-38A2-FA2C-9438-1F14B5F8FB6D}"/>
              </a:ext>
            </a:extLst>
          </p:cNvPr>
          <p:cNvCxnSpPr>
            <a:cxnSpLocks/>
          </p:cNvCxnSpPr>
          <p:nvPr/>
        </p:nvCxnSpPr>
        <p:spPr>
          <a:xfrm>
            <a:off x="24333200" y="3416968"/>
            <a:ext cx="0" cy="29075982"/>
          </a:xfrm>
          <a:prstGeom prst="line">
            <a:avLst/>
          </a:prstGeom>
          <a:ln>
            <a:solidFill>
              <a:srgbClr val="263D2B"/>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A1BE85B-9451-38CE-3AB8-17BEA44D96AE}"/>
              </a:ext>
            </a:extLst>
          </p:cNvPr>
          <p:cNvSpPr txBox="1"/>
          <p:nvPr/>
        </p:nvSpPr>
        <p:spPr>
          <a:xfrm>
            <a:off x="25146000" y="7679276"/>
            <a:ext cx="21399500" cy="22944743"/>
          </a:xfrm>
          <a:prstGeom prst="rect">
            <a:avLst/>
          </a:prstGeom>
          <a:noFill/>
        </p:spPr>
        <p:txBody>
          <a:bodyPr wrap="square" rtlCol="0">
            <a:spAutoFit/>
          </a:bodyPr>
          <a:lstStyle/>
          <a:p>
            <a:r>
              <a:rPr lang="en-GB" sz="5500" dirty="0">
                <a:solidFill>
                  <a:srgbClr val="263D2B"/>
                </a:solidFill>
                <a:latin typeface="Roag Light" panose="020B0404040502030203" pitchFamily="34" charset="0"/>
              </a:rPr>
              <a:t>SLAPS is a fast-paced competitive card game played in living rooms, community halls, student flats, workplaces, and tournament venues across the world. Its accessibility, minimal equipment requirements, and emphasis on reflex, precision and fairness have allowed it to grow organically in many regions, with new players learning the game every day.</a:t>
            </a:r>
          </a:p>
          <a:p>
            <a:endParaRPr lang="en-GB" sz="5500" dirty="0">
              <a:solidFill>
                <a:srgbClr val="263D2B"/>
              </a:solidFill>
              <a:latin typeface="Roag Light" panose="020B0404040502030203" pitchFamily="34" charset="0"/>
            </a:endParaRPr>
          </a:p>
          <a:p>
            <a:r>
              <a:rPr lang="en-GB" sz="5500" dirty="0">
                <a:solidFill>
                  <a:srgbClr val="263D2B"/>
                </a:solidFill>
                <a:latin typeface="Roag Light" panose="020B0404040502030203" pitchFamily="34" charset="0"/>
              </a:rPr>
              <a:t>One of the game’s greatest strengths is that the Laws of SLAPS remain the same wherever it is played — from an officially sanctioned championship final to a casual game between friends on a kitchen table. This universality is vital to the integrity and future development of SLAPS.</a:t>
            </a:r>
          </a:p>
          <a:p>
            <a:endParaRPr lang="en-GB" sz="5500" dirty="0">
              <a:solidFill>
                <a:srgbClr val="263D2B"/>
              </a:solidFill>
              <a:latin typeface="Roag Light" panose="020B0404040502030203" pitchFamily="34" charset="0"/>
            </a:endParaRPr>
          </a:p>
          <a:p>
            <a:r>
              <a:rPr lang="en-GB" sz="5500" dirty="0">
                <a:solidFill>
                  <a:srgbClr val="263D2B"/>
                </a:solidFill>
                <a:latin typeface="Roag Light" panose="020B0404040502030203" pitchFamily="34" charset="0"/>
              </a:rPr>
              <a:t>SLAPS must have Laws which keep the game fair. This is a fundamental principle of competitive play and a core element of the “spirit” of the game. The most enjoyable and respected matches are those in which the referee is seldom required to intervene because the players conduct themselves with respect for each other, for the officials and for the Laws. </a:t>
            </a:r>
          </a:p>
          <a:p>
            <a:endParaRPr lang="en-GB" sz="5500" dirty="0">
              <a:solidFill>
                <a:srgbClr val="263D2B"/>
              </a:solidFill>
              <a:latin typeface="Roag Light" panose="020B0404040502030203" pitchFamily="34" charset="0"/>
            </a:endParaRPr>
          </a:p>
          <a:p>
            <a:r>
              <a:rPr lang="en-GB" sz="5500" dirty="0">
                <a:solidFill>
                  <a:srgbClr val="263D2B"/>
                </a:solidFill>
                <a:latin typeface="Roag Light" panose="020B0404040502030203" pitchFamily="34" charset="0"/>
              </a:rPr>
              <a:t>The Laws of SLAPS are clear and structured, yet many situations depend on quick judgement, and match officials are human. Referee decisions will sometimes be debated, questioned or disagreed with. For many players, this discussion is part of the game’s enjoyment and identity. However, regardless of whether decisions are correct, uncertain or contentious, the spirit of SLAPS requires that all participants respect the referee’s final decision. Those in positions of influence have a particular responsibility to uphold this principle and ensure that the referee’s authority is maintained throughout the match. </a:t>
            </a:r>
          </a:p>
          <a:p>
            <a:endParaRPr lang="en-GB" sz="5500" dirty="0">
              <a:solidFill>
                <a:srgbClr val="263D2B"/>
              </a:solidFill>
              <a:latin typeface="Roag Light" panose="020B0404040502030203" pitchFamily="34" charset="0"/>
            </a:endParaRPr>
          </a:p>
        </p:txBody>
      </p:sp>
      <p:sp>
        <p:nvSpPr>
          <p:cNvPr id="12" name="TextBox 11">
            <a:extLst>
              <a:ext uri="{FF2B5EF4-FFF2-40B4-BE49-F238E27FC236}">
                <a16:creationId xmlns:a16="http://schemas.microsoft.com/office/drawing/2014/main" id="{A6FA4D11-2D4F-C76B-62A6-CC926953EDA2}"/>
              </a:ext>
            </a:extLst>
          </p:cNvPr>
          <p:cNvSpPr txBox="1"/>
          <p:nvPr/>
        </p:nvSpPr>
        <p:spPr>
          <a:xfrm>
            <a:off x="24426481" y="31919955"/>
            <a:ext cx="10137909" cy="1200329"/>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About the Laws</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14" name="Slide Number Placeholder 13">
            <a:extLst>
              <a:ext uri="{FF2B5EF4-FFF2-40B4-BE49-F238E27FC236}">
                <a16:creationId xmlns:a16="http://schemas.microsoft.com/office/drawing/2014/main" id="{99AA0D45-8394-42A7-DE88-03410AB382C0}"/>
              </a:ext>
            </a:extLst>
          </p:cNvPr>
          <p:cNvSpPr>
            <a:spLocks noGrp="1"/>
          </p:cNvSpPr>
          <p:nvPr>
            <p:ph type="sldNum" sz="quarter" idx="12"/>
          </p:nvPr>
        </p:nvSpPr>
        <p:spPr/>
        <p:txBody>
          <a:bodyPr/>
          <a:lstStyle/>
          <a:p>
            <a:fld id="{6732928E-5997-48F8-AC23-6F94313F3A6B}" type="slidenum">
              <a:rPr lang="en-GB" smtClean="0"/>
              <a:t>2</a:t>
            </a:fld>
            <a:endParaRPr lang="en-GB" dirty="0"/>
          </a:p>
        </p:txBody>
      </p:sp>
    </p:spTree>
    <p:extLst>
      <p:ext uri="{BB962C8B-B14F-4D97-AF65-F5344CB8AC3E}">
        <p14:creationId xmlns:p14="http://schemas.microsoft.com/office/powerpoint/2010/main" val="3953175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0B766-F125-84F3-184B-931CE11AD55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5EAC5B5-A6BD-61CA-12C3-06802A2D787F}"/>
              </a:ext>
            </a:extLst>
          </p:cNvPr>
          <p:cNvSpPr/>
          <p:nvPr/>
        </p:nvSpPr>
        <p:spPr>
          <a:xfrm>
            <a:off x="23399750" y="0"/>
            <a:ext cx="23399750" cy="330835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BA19A151-84C1-3FEA-732F-32370C3E1796}"/>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0005710A-7491-13F6-0F1F-6EA803D3A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67CBB117-E012-5A0D-E762-C5B321EAC37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2" name="TextBox 11">
            <a:extLst>
              <a:ext uri="{FF2B5EF4-FFF2-40B4-BE49-F238E27FC236}">
                <a16:creationId xmlns:a16="http://schemas.microsoft.com/office/drawing/2014/main" id="{4BE32407-38A0-2A5F-F57B-40C709614C00}"/>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I</a:t>
            </a:r>
          </a:p>
          <a:p>
            <a:r>
              <a:rPr lang="en-US" dirty="0">
                <a:solidFill>
                  <a:srgbClr val="263D2B"/>
                </a:solidFill>
                <a:latin typeface="Roag" panose="020B0504040502030203" pitchFamily="34" charset="0"/>
              </a:rPr>
              <a:t>Competition Format and Elo</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0577405C-D406-D327-02DB-CC33288D8ED6}"/>
              </a:ext>
            </a:extLst>
          </p:cNvPr>
          <p:cNvSpPr txBox="1"/>
          <p:nvPr/>
        </p:nvSpPr>
        <p:spPr>
          <a:xfrm>
            <a:off x="1746250" y="3720616"/>
            <a:ext cx="21399500" cy="16173658"/>
          </a:xfrm>
          <a:prstGeom prst="rect">
            <a:avLst/>
          </a:prstGeom>
          <a:noFill/>
        </p:spPr>
        <p:txBody>
          <a:bodyPr wrap="square" rtlCol="0">
            <a:spAutoFit/>
          </a:bodyPr>
          <a:lstStyle/>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I.7 Time, Venue, and Forfeiture Rules </a:t>
            </a:r>
          </a:p>
          <a:p>
            <a:r>
              <a:rPr lang="en-US" sz="5500" dirty="0">
                <a:solidFill>
                  <a:srgbClr val="FF4F4F"/>
                </a:solidFill>
                <a:latin typeface="Roag Light" panose="020B0404040502030203" pitchFamily="34" charset="0"/>
              </a:rPr>
              <a:t>I.7.1 </a:t>
            </a:r>
            <a:r>
              <a:rPr lang="en-US" sz="5500" dirty="0">
                <a:solidFill>
                  <a:srgbClr val="263D2B"/>
                </a:solidFill>
                <a:latin typeface="Roag Light" panose="020B0404040502030203" pitchFamily="34" charset="0"/>
              </a:rPr>
              <a:t>SLAPS has no fixed time limit for match completion. </a:t>
            </a:r>
          </a:p>
          <a:p>
            <a:r>
              <a:rPr lang="en-US" sz="5500" dirty="0">
                <a:solidFill>
                  <a:srgbClr val="FF4F4F"/>
                </a:solidFill>
                <a:latin typeface="Roag Light" panose="020B0404040502030203" pitchFamily="34" charset="0"/>
              </a:rPr>
              <a:t>I.7.2 </a:t>
            </a:r>
            <a:r>
              <a:rPr lang="en-US" sz="5500" dirty="0">
                <a:solidFill>
                  <a:srgbClr val="263D2B"/>
                </a:solidFill>
                <a:latin typeface="Roag Light" panose="020B0404040502030203" pitchFamily="34" charset="0"/>
              </a:rPr>
              <a:t>Competitions may impose a game cap e.g., first to 20 games if no match winner has emerged. </a:t>
            </a:r>
          </a:p>
          <a:p>
            <a:r>
              <a:rPr lang="en-US" sz="5500" dirty="0">
                <a:solidFill>
                  <a:srgbClr val="FF4F4F"/>
                </a:solidFill>
                <a:latin typeface="Roag Light" panose="020B0404040502030203" pitchFamily="34" charset="0"/>
              </a:rPr>
              <a:t>I.7.3 </a:t>
            </a:r>
            <a:r>
              <a:rPr lang="en-US" sz="5500" dirty="0">
                <a:solidFill>
                  <a:srgbClr val="263D2B"/>
                </a:solidFill>
                <a:latin typeface="Roag Light" panose="020B0404040502030203" pitchFamily="34" charset="0"/>
              </a:rPr>
              <a:t>A forfeit occurs when a player fails to appear or cannot begin the match. </a:t>
            </a:r>
          </a:p>
          <a:p>
            <a:r>
              <a:rPr lang="en-US" sz="5500" dirty="0">
                <a:solidFill>
                  <a:srgbClr val="FF4F4F"/>
                </a:solidFill>
                <a:latin typeface="Roag Light" panose="020B0404040502030203" pitchFamily="34" charset="0"/>
              </a:rPr>
              <a:t>I.7.4 </a:t>
            </a:r>
            <a:r>
              <a:rPr lang="en-US" sz="5500" dirty="0">
                <a:solidFill>
                  <a:srgbClr val="263D2B"/>
                </a:solidFill>
                <a:latin typeface="Roag Light" panose="020B0404040502030203" pitchFamily="34" charset="0"/>
              </a:rPr>
              <a:t>A forfeit results in a recorded 2–0 match win for the player who attends. </a:t>
            </a:r>
          </a:p>
          <a:p>
            <a:r>
              <a:rPr lang="en-US" sz="5500" dirty="0">
                <a:solidFill>
                  <a:srgbClr val="FF4F4F"/>
                </a:solidFill>
                <a:latin typeface="Roag Light" panose="020B0404040502030203" pitchFamily="34" charset="0"/>
              </a:rPr>
              <a:t>I.7.5 </a:t>
            </a:r>
            <a:r>
              <a:rPr lang="en-US" sz="5500" dirty="0">
                <a:solidFill>
                  <a:srgbClr val="263D2B"/>
                </a:solidFill>
                <a:latin typeface="Roag Light" panose="020B0404040502030203" pitchFamily="34" charset="0"/>
              </a:rPr>
              <a:t>Forfeited matches do not affect Elo. </a:t>
            </a:r>
          </a:p>
          <a:p>
            <a:r>
              <a:rPr lang="en-US" sz="5500" dirty="0">
                <a:solidFill>
                  <a:srgbClr val="FF4F4F"/>
                </a:solidFill>
                <a:latin typeface="Roag Light" panose="020B0404040502030203" pitchFamily="34" charset="0"/>
              </a:rPr>
              <a:t>I.7.6 </a:t>
            </a:r>
            <a:r>
              <a:rPr lang="en-US" sz="5500" dirty="0">
                <a:solidFill>
                  <a:srgbClr val="263D2B"/>
                </a:solidFill>
                <a:latin typeface="Roag Light" panose="020B0404040502030203" pitchFamily="34" charset="0"/>
              </a:rPr>
              <a:t>Slaps are recorded as 0–0 in forfeited matches.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I.8 Governing Competition Principles </a:t>
            </a:r>
          </a:p>
          <a:p>
            <a:r>
              <a:rPr lang="en-US" sz="5500" dirty="0">
                <a:solidFill>
                  <a:srgbClr val="FF4F4F"/>
                </a:solidFill>
                <a:latin typeface="Roag Light" panose="020B0404040502030203" pitchFamily="34" charset="0"/>
              </a:rPr>
              <a:t>I.8.1 </a:t>
            </a:r>
            <a:r>
              <a:rPr lang="en-US" sz="5500" dirty="0">
                <a:solidFill>
                  <a:srgbClr val="263D2B"/>
                </a:solidFill>
                <a:latin typeface="Roag Light" panose="020B0404040502030203" pitchFamily="34" charset="0"/>
              </a:rPr>
              <a:t>All competitions must provide equal and fair conditions for both players. </a:t>
            </a:r>
          </a:p>
          <a:p>
            <a:r>
              <a:rPr lang="en-US" sz="5500" dirty="0">
                <a:solidFill>
                  <a:srgbClr val="FF4F4F"/>
                </a:solidFill>
                <a:latin typeface="Roag Light" panose="020B0404040502030203" pitchFamily="34" charset="0"/>
              </a:rPr>
              <a:t>I.8.2 </a:t>
            </a:r>
            <a:r>
              <a:rPr lang="en-US" sz="5500" dirty="0">
                <a:solidFill>
                  <a:srgbClr val="263D2B"/>
                </a:solidFill>
                <a:latin typeface="Roag Light" panose="020B0404040502030203" pitchFamily="34" charset="0"/>
              </a:rPr>
              <a:t>Competition regulations must never contradict the SLAPS Laws of the Game. </a:t>
            </a:r>
          </a:p>
          <a:p>
            <a:r>
              <a:rPr lang="en-US" sz="5500" dirty="0">
                <a:solidFill>
                  <a:srgbClr val="FF4F4F"/>
                </a:solidFill>
                <a:latin typeface="Roag Light" panose="020B0404040502030203" pitchFamily="34" charset="0"/>
              </a:rPr>
              <a:t>I.8.3 </a:t>
            </a:r>
            <a:r>
              <a:rPr lang="en-US" sz="5500" dirty="0">
                <a:solidFill>
                  <a:srgbClr val="263D2B"/>
                </a:solidFill>
                <a:latin typeface="Roag Light" panose="020B0404040502030203" pitchFamily="34" charset="0"/>
              </a:rPr>
              <a:t>Tournament organisers are encouraged to maintain consistency, fairness, and transparency in all competition-related decisions.</a:t>
            </a:r>
          </a:p>
        </p:txBody>
      </p:sp>
      <p:sp>
        <p:nvSpPr>
          <p:cNvPr id="6" name="Slide Number Placeholder 5">
            <a:extLst>
              <a:ext uri="{FF2B5EF4-FFF2-40B4-BE49-F238E27FC236}">
                <a16:creationId xmlns:a16="http://schemas.microsoft.com/office/drawing/2014/main" id="{BCBCEBEF-93CF-FD36-12A0-ED4A67AE4058}"/>
              </a:ext>
            </a:extLst>
          </p:cNvPr>
          <p:cNvSpPr>
            <a:spLocks noGrp="1"/>
          </p:cNvSpPr>
          <p:nvPr>
            <p:ph type="sldNum" sz="quarter" idx="12"/>
          </p:nvPr>
        </p:nvSpPr>
        <p:spPr/>
        <p:txBody>
          <a:bodyPr/>
          <a:lstStyle/>
          <a:p>
            <a:fld id="{6732928E-5997-48F8-AC23-6F94313F3A6B}" type="slidenum">
              <a:rPr lang="en-GB" smtClean="0"/>
              <a:t>29</a:t>
            </a:fld>
            <a:endParaRPr lang="en-GB" dirty="0"/>
          </a:p>
        </p:txBody>
      </p:sp>
    </p:spTree>
    <p:extLst>
      <p:ext uri="{BB962C8B-B14F-4D97-AF65-F5344CB8AC3E}">
        <p14:creationId xmlns:p14="http://schemas.microsoft.com/office/powerpoint/2010/main" val="2832138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5A3B9-3824-4CF9-5C35-3FDA7F0AA9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271693-0C97-FCFE-A18F-73E6DB844677}"/>
              </a:ext>
            </a:extLst>
          </p:cNvPr>
          <p:cNvSpPr/>
          <p:nvPr/>
        </p:nvSpPr>
        <p:spPr>
          <a:xfrm>
            <a:off x="0" y="0"/>
            <a:ext cx="46799500" cy="330835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1788BAD1-00D7-CA30-F3A3-F8EAB4300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548" y="1327550"/>
            <a:ext cx="6677767" cy="4320404"/>
          </a:xfrm>
          <a:prstGeom prst="rect">
            <a:avLst/>
          </a:prstGeom>
        </p:spPr>
      </p:pic>
      <p:sp>
        <p:nvSpPr>
          <p:cNvPr id="12" name="TextBox 11">
            <a:extLst>
              <a:ext uri="{FF2B5EF4-FFF2-40B4-BE49-F238E27FC236}">
                <a16:creationId xmlns:a16="http://schemas.microsoft.com/office/drawing/2014/main" id="{B340812D-C1E0-1BDD-8034-181F4C87833D}"/>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I</a:t>
            </a:r>
          </a:p>
          <a:p>
            <a:r>
              <a:rPr lang="en-US" dirty="0">
                <a:solidFill>
                  <a:srgbClr val="263D2B"/>
                </a:solidFill>
                <a:latin typeface="Roag" panose="020B0504040502030203" pitchFamily="34" charset="0"/>
              </a:rPr>
              <a:t>Competition Format and Elo</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6" name="Slide Number Placeholder 5">
            <a:extLst>
              <a:ext uri="{FF2B5EF4-FFF2-40B4-BE49-F238E27FC236}">
                <a16:creationId xmlns:a16="http://schemas.microsoft.com/office/drawing/2014/main" id="{BA5F0C34-A031-88C2-BC71-B3F306C502E8}"/>
              </a:ext>
            </a:extLst>
          </p:cNvPr>
          <p:cNvSpPr>
            <a:spLocks noGrp="1"/>
          </p:cNvSpPr>
          <p:nvPr>
            <p:ph type="sldNum" sz="quarter" idx="12"/>
          </p:nvPr>
        </p:nvSpPr>
        <p:spPr/>
        <p:txBody>
          <a:bodyPr/>
          <a:lstStyle/>
          <a:p>
            <a:fld id="{6732928E-5997-48F8-AC23-6F94313F3A6B}" type="slidenum">
              <a:rPr lang="en-GB" smtClean="0"/>
              <a:t>30</a:t>
            </a:fld>
            <a:endParaRPr lang="en-GB" dirty="0"/>
          </a:p>
        </p:txBody>
      </p:sp>
      <p:sp>
        <p:nvSpPr>
          <p:cNvPr id="3" name="TextBox 2">
            <a:extLst>
              <a:ext uri="{FF2B5EF4-FFF2-40B4-BE49-F238E27FC236}">
                <a16:creationId xmlns:a16="http://schemas.microsoft.com/office/drawing/2014/main" id="{4531F388-ABE8-E1B1-78F7-2839F4A704AA}"/>
              </a:ext>
            </a:extLst>
          </p:cNvPr>
          <p:cNvSpPr txBox="1"/>
          <p:nvPr/>
        </p:nvSpPr>
        <p:spPr>
          <a:xfrm>
            <a:off x="0" y="1327550"/>
            <a:ext cx="46799500" cy="2308324"/>
          </a:xfrm>
          <a:prstGeom prst="rect">
            <a:avLst/>
          </a:prstGeom>
          <a:noFill/>
        </p:spPr>
        <p:txBody>
          <a:bodyPr wrap="square" rtlCol="0">
            <a:spAutoFit/>
          </a:bodyPr>
          <a:lstStyle/>
          <a:p>
            <a:pPr algn="ctr"/>
            <a:r>
              <a:rPr lang="en-US" sz="14400" dirty="0">
                <a:solidFill>
                  <a:srgbClr val="FF7575"/>
                </a:solidFill>
                <a:latin typeface="Roag Medium" panose="020B0604040502030203" pitchFamily="34" charset="0"/>
              </a:rPr>
              <a:t>Founding Members</a:t>
            </a:r>
            <a:endParaRPr lang="en-GB" sz="14400" dirty="0">
              <a:solidFill>
                <a:srgbClr val="FF7575"/>
              </a:solidFill>
              <a:latin typeface="Roag Medium" panose="020B0604040502030203" pitchFamily="34" charset="0"/>
            </a:endParaRPr>
          </a:p>
        </p:txBody>
      </p:sp>
      <p:grpSp>
        <p:nvGrpSpPr>
          <p:cNvPr id="18" name="Group 17">
            <a:extLst>
              <a:ext uri="{FF2B5EF4-FFF2-40B4-BE49-F238E27FC236}">
                <a16:creationId xmlns:a16="http://schemas.microsoft.com/office/drawing/2014/main" id="{DF9CAA0C-EC21-FFE6-8C46-1609E1AE0E18}"/>
              </a:ext>
            </a:extLst>
          </p:cNvPr>
          <p:cNvGrpSpPr/>
          <p:nvPr/>
        </p:nvGrpSpPr>
        <p:grpSpPr>
          <a:xfrm>
            <a:off x="2328505" y="8454683"/>
            <a:ext cx="42142491" cy="20396692"/>
            <a:chOff x="2309906" y="8454683"/>
            <a:chExt cx="42142491" cy="20396692"/>
          </a:xfrm>
        </p:grpSpPr>
        <p:grpSp>
          <p:nvGrpSpPr>
            <p:cNvPr id="16" name="Group 15">
              <a:extLst>
                <a:ext uri="{FF2B5EF4-FFF2-40B4-BE49-F238E27FC236}">
                  <a16:creationId xmlns:a16="http://schemas.microsoft.com/office/drawing/2014/main" id="{A9400B6D-E8B3-2357-6020-A41B219CA3EA}"/>
                </a:ext>
              </a:extLst>
            </p:cNvPr>
            <p:cNvGrpSpPr/>
            <p:nvPr/>
          </p:nvGrpSpPr>
          <p:grpSpPr>
            <a:xfrm>
              <a:off x="2309906" y="8454683"/>
              <a:ext cx="21653500" cy="20396692"/>
              <a:chOff x="3224306" y="8454683"/>
              <a:chExt cx="21653500" cy="20396692"/>
            </a:xfrm>
          </p:grpSpPr>
          <p:sp>
            <p:nvSpPr>
              <p:cNvPr id="5" name="TextBox 4">
                <a:extLst>
                  <a:ext uri="{FF2B5EF4-FFF2-40B4-BE49-F238E27FC236}">
                    <a16:creationId xmlns:a16="http://schemas.microsoft.com/office/drawing/2014/main" id="{F765AE32-2BE7-D6EA-5006-7CEC9782A75E}"/>
                  </a:ext>
                </a:extLst>
              </p:cNvPr>
              <p:cNvSpPr txBox="1"/>
              <p:nvPr/>
            </p:nvSpPr>
            <p:spPr>
              <a:xfrm>
                <a:off x="3224306" y="8454683"/>
                <a:ext cx="21653500" cy="3154710"/>
              </a:xfrm>
              <a:prstGeom prst="rect">
                <a:avLst/>
              </a:prstGeom>
              <a:noFill/>
            </p:spPr>
            <p:txBody>
              <a:bodyPr wrap="square" rtlCol="0">
                <a:spAutoFit/>
              </a:bodyPr>
              <a:lstStyle/>
              <a:p>
                <a:pPr algn="ctr"/>
                <a:r>
                  <a:rPr lang="en-US" sz="19900" dirty="0">
                    <a:solidFill>
                      <a:srgbClr val="FF7575"/>
                    </a:solidFill>
                    <a:latin typeface="Roag UltraLight" panose="020B0304040502030203" pitchFamily="34" charset="0"/>
                  </a:rPr>
                  <a:t>George Alexander</a:t>
                </a:r>
              </a:p>
            </p:txBody>
          </p:sp>
          <p:sp>
            <p:nvSpPr>
              <p:cNvPr id="8" name="TextBox 7">
                <a:extLst>
                  <a:ext uri="{FF2B5EF4-FFF2-40B4-BE49-F238E27FC236}">
                    <a16:creationId xmlns:a16="http://schemas.microsoft.com/office/drawing/2014/main" id="{B5AC261C-D1E6-9CF8-CDBC-E5D41AAA1EB5}"/>
                  </a:ext>
                </a:extLst>
              </p:cNvPr>
              <p:cNvSpPr txBox="1"/>
              <p:nvPr/>
            </p:nvSpPr>
            <p:spPr>
              <a:xfrm>
                <a:off x="3224306" y="25696665"/>
                <a:ext cx="21653500" cy="3154710"/>
              </a:xfrm>
              <a:prstGeom prst="rect">
                <a:avLst/>
              </a:prstGeom>
              <a:noFill/>
            </p:spPr>
            <p:txBody>
              <a:bodyPr wrap="square" rtlCol="0">
                <a:spAutoFit/>
              </a:bodyPr>
              <a:lstStyle/>
              <a:p>
                <a:pPr algn="ctr"/>
                <a:r>
                  <a:rPr lang="en-US" sz="19900" dirty="0">
                    <a:solidFill>
                      <a:srgbClr val="FF7575"/>
                    </a:solidFill>
                    <a:latin typeface="Roag UltraLight" panose="020B0304040502030203" pitchFamily="34" charset="0"/>
                  </a:rPr>
                  <a:t>Daniel Newcombe</a:t>
                </a:r>
              </a:p>
            </p:txBody>
          </p:sp>
          <p:sp>
            <p:nvSpPr>
              <p:cNvPr id="9" name="TextBox 8">
                <a:extLst>
                  <a:ext uri="{FF2B5EF4-FFF2-40B4-BE49-F238E27FC236}">
                    <a16:creationId xmlns:a16="http://schemas.microsoft.com/office/drawing/2014/main" id="{EB3FD849-0D9F-D36B-0F30-21502FE29C4C}"/>
                  </a:ext>
                </a:extLst>
              </p:cNvPr>
              <p:cNvSpPr txBox="1"/>
              <p:nvPr/>
            </p:nvSpPr>
            <p:spPr>
              <a:xfrm>
                <a:off x="3224306" y="17075674"/>
                <a:ext cx="21653500" cy="3154710"/>
              </a:xfrm>
              <a:prstGeom prst="rect">
                <a:avLst/>
              </a:prstGeom>
              <a:noFill/>
            </p:spPr>
            <p:txBody>
              <a:bodyPr wrap="square" rtlCol="0">
                <a:spAutoFit/>
              </a:bodyPr>
              <a:lstStyle/>
              <a:p>
                <a:pPr algn="ctr"/>
                <a:r>
                  <a:rPr lang="en-US" sz="19900" dirty="0">
                    <a:solidFill>
                      <a:srgbClr val="FF7575"/>
                    </a:solidFill>
                    <a:latin typeface="Roag UltraLight" panose="020B0304040502030203" pitchFamily="34" charset="0"/>
                  </a:rPr>
                  <a:t>Daniel Lansell</a:t>
                </a:r>
              </a:p>
            </p:txBody>
          </p:sp>
        </p:grpSp>
        <p:grpSp>
          <p:nvGrpSpPr>
            <p:cNvPr id="17" name="Group 16">
              <a:extLst>
                <a:ext uri="{FF2B5EF4-FFF2-40B4-BE49-F238E27FC236}">
                  <a16:creationId xmlns:a16="http://schemas.microsoft.com/office/drawing/2014/main" id="{829D1D20-689B-0EEA-90A1-3E51BF2CA1F9}"/>
                </a:ext>
              </a:extLst>
            </p:cNvPr>
            <p:cNvGrpSpPr/>
            <p:nvPr/>
          </p:nvGrpSpPr>
          <p:grpSpPr>
            <a:xfrm>
              <a:off x="22798897" y="8454683"/>
              <a:ext cx="21653500" cy="20396692"/>
              <a:chOff x="22317636" y="8454683"/>
              <a:chExt cx="21653500" cy="20396692"/>
            </a:xfrm>
          </p:grpSpPr>
          <p:sp>
            <p:nvSpPr>
              <p:cNvPr id="7" name="TextBox 6">
                <a:extLst>
                  <a:ext uri="{FF2B5EF4-FFF2-40B4-BE49-F238E27FC236}">
                    <a16:creationId xmlns:a16="http://schemas.microsoft.com/office/drawing/2014/main" id="{77734BA9-E6C1-D764-C088-8F62B08DD2EF}"/>
                  </a:ext>
                </a:extLst>
              </p:cNvPr>
              <p:cNvSpPr txBox="1"/>
              <p:nvPr/>
            </p:nvSpPr>
            <p:spPr>
              <a:xfrm>
                <a:off x="22317636" y="8454683"/>
                <a:ext cx="21653500" cy="3154710"/>
              </a:xfrm>
              <a:prstGeom prst="rect">
                <a:avLst/>
              </a:prstGeom>
              <a:noFill/>
            </p:spPr>
            <p:txBody>
              <a:bodyPr wrap="square" rtlCol="0">
                <a:spAutoFit/>
              </a:bodyPr>
              <a:lstStyle/>
              <a:p>
                <a:pPr algn="ctr"/>
                <a:r>
                  <a:rPr lang="en-US" sz="19900" dirty="0">
                    <a:solidFill>
                      <a:srgbClr val="FF7575"/>
                    </a:solidFill>
                    <a:latin typeface="Roag UltraLight" panose="020B0304040502030203" pitchFamily="34" charset="0"/>
                  </a:rPr>
                  <a:t>William Bruce</a:t>
                </a:r>
              </a:p>
            </p:txBody>
          </p:sp>
          <p:sp>
            <p:nvSpPr>
              <p:cNvPr id="10" name="TextBox 9">
                <a:extLst>
                  <a:ext uri="{FF2B5EF4-FFF2-40B4-BE49-F238E27FC236}">
                    <a16:creationId xmlns:a16="http://schemas.microsoft.com/office/drawing/2014/main" id="{E0D844FA-6547-A5BB-5014-9B25A196C097}"/>
                  </a:ext>
                </a:extLst>
              </p:cNvPr>
              <p:cNvSpPr txBox="1"/>
              <p:nvPr/>
            </p:nvSpPr>
            <p:spPr>
              <a:xfrm>
                <a:off x="22317636" y="17075674"/>
                <a:ext cx="21653500" cy="3154710"/>
              </a:xfrm>
              <a:prstGeom prst="rect">
                <a:avLst/>
              </a:prstGeom>
              <a:noFill/>
            </p:spPr>
            <p:txBody>
              <a:bodyPr wrap="square" rtlCol="0">
                <a:spAutoFit/>
              </a:bodyPr>
              <a:lstStyle/>
              <a:p>
                <a:pPr algn="ctr"/>
                <a:r>
                  <a:rPr lang="en-US" sz="19900" dirty="0">
                    <a:solidFill>
                      <a:srgbClr val="FF7575"/>
                    </a:solidFill>
                    <a:latin typeface="Roag UltraLight" panose="020B0304040502030203" pitchFamily="34" charset="0"/>
                  </a:rPr>
                  <a:t>Jack Litman</a:t>
                </a:r>
              </a:p>
            </p:txBody>
          </p:sp>
          <p:sp>
            <p:nvSpPr>
              <p:cNvPr id="11" name="TextBox 10">
                <a:extLst>
                  <a:ext uri="{FF2B5EF4-FFF2-40B4-BE49-F238E27FC236}">
                    <a16:creationId xmlns:a16="http://schemas.microsoft.com/office/drawing/2014/main" id="{D091455D-4F17-D5E3-FD76-729B929E5E5F}"/>
                  </a:ext>
                </a:extLst>
              </p:cNvPr>
              <p:cNvSpPr txBox="1"/>
              <p:nvPr/>
            </p:nvSpPr>
            <p:spPr>
              <a:xfrm>
                <a:off x="22317636" y="25696665"/>
                <a:ext cx="21653500" cy="3154710"/>
              </a:xfrm>
              <a:prstGeom prst="rect">
                <a:avLst/>
              </a:prstGeom>
              <a:noFill/>
            </p:spPr>
            <p:txBody>
              <a:bodyPr wrap="square" rtlCol="0">
                <a:spAutoFit/>
              </a:bodyPr>
              <a:lstStyle/>
              <a:p>
                <a:pPr algn="ctr"/>
                <a:r>
                  <a:rPr lang="en-US" sz="19900" dirty="0">
                    <a:solidFill>
                      <a:srgbClr val="FF7575"/>
                    </a:solidFill>
                    <a:latin typeface="Roag UltraLight" panose="020B0304040502030203" pitchFamily="34" charset="0"/>
                  </a:rPr>
                  <a:t>William Schelpe</a:t>
                </a:r>
              </a:p>
            </p:txBody>
          </p:sp>
        </p:grpSp>
      </p:grpSp>
    </p:spTree>
    <p:extLst>
      <p:ext uri="{BB962C8B-B14F-4D97-AF65-F5344CB8AC3E}">
        <p14:creationId xmlns:p14="http://schemas.microsoft.com/office/powerpoint/2010/main" val="421475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02CA2-B47E-FEDD-4B0D-CB555A41660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3A27977-348F-B7B6-31EF-E2D7A12B2DB8}"/>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A735B78B-2733-B242-2CCB-C3368BCC9884}"/>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88AB1C6C-ACAC-669E-0003-5E35A6D02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C0709942-4FB5-F3E1-A474-DA2C3DA3D8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1" name="TextBox 10">
            <a:extLst>
              <a:ext uri="{FF2B5EF4-FFF2-40B4-BE49-F238E27FC236}">
                <a16:creationId xmlns:a16="http://schemas.microsoft.com/office/drawing/2014/main" id="{5D455E2E-E32A-C56E-68DB-45FE84A2AFDA}"/>
              </a:ext>
            </a:extLst>
          </p:cNvPr>
          <p:cNvSpPr txBox="1"/>
          <p:nvPr/>
        </p:nvSpPr>
        <p:spPr>
          <a:xfrm>
            <a:off x="24892000" y="3720615"/>
            <a:ext cx="21399500" cy="11095345"/>
          </a:xfrm>
          <a:prstGeom prst="rect">
            <a:avLst/>
          </a:prstGeom>
          <a:noFill/>
        </p:spPr>
        <p:txBody>
          <a:bodyPr wrap="square" rtlCol="0">
            <a:spAutoFit/>
          </a:bodyPr>
          <a:lstStyle/>
          <a:p>
            <a:r>
              <a:rPr lang="en-US" sz="5500" dirty="0">
                <a:solidFill>
                  <a:srgbClr val="263D2B"/>
                </a:solidFill>
                <a:latin typeface="Roag Light" panose="020B0404040502030203" pitchFamily="34" charset="0"/>
              </a:rPr>
              <a:t>To promote wider understanding of SLAPS, simplified versions of the Laws may be produced for new players, developing officials, or those learning the game for the first time. These summaries explain the essential concepts in accessible language and introduce competitive play. They are designed to support players, referees, spectators and organisers in gaining a clearer understanding of how SLAPS is meant to be played. </a:t>
            </a:r>
          </a:p>
          <a:p>
            <a:endParaRPr lang="en-US" sz="5500" dirty="0">
              <a:solidFill>
                <a:srgbClr val="263D2B"/>
              </a:solidFill>
              <a:latin typeface="Roag Light" panose="020B0404040502030203" pitchFamily="34" charset="0"/>
            </a:endParaRPr>
          </a:p>
          <a:p>
            <a:r>
              <a:rPr lang="en-US" sz="5500" dirty="0">
                <a:solidFill>
                  <a:srgbClr val="263D2B"/>
                </a:solidFill>
                <a:latin typeface="Roag Light" panose="020B0404040502030203" pitchFamily="34" charset="0"/>
              </a:rPr>
              <a:t>Audio versions, simplified guides and visual explanations may also be developed to support accessibility and worldwide learning as SLAPS continues to grow. </a:t>
            </a:r>
          </a:p>
          <a:p>
            <a:endParaRPr lang="en-US" sz="5500" dirty="0">
              <a:solidFill>
                <a:srgbClr val="263D2B"/>
              </a:solidFill>
              <a:latin typeface="Roag Light" panose="020B0404040502030203" pitchFamily="34" charset="0"/>
            </a:endParaRPr>
          </a:p>
          <a:p>
            <a:r>
              <a:rPr lang="en-US" sz="5500" dirty="0">
                <a:solidFill>
                  <a:srgbClr val="263D2B"/>
                </a:solidFill>
                <a:latin typeface="Roag Light" panose="020B0404040502030203" pitchFamily="34" charset="0"/>
              </a:rPr>
              <a:t>For more information, please email internationalslapsfederation</a:t>
            </a:r>
            <a:r>
              <a:rPr lang="en-US" sz="5500" dirty="0">
                <a:solidFill>
                  <a:srgbClr val="263D2B"/>
                </a:solidFill>
                <a:latin typeface="+mj-lt"/>
              </a:rPr>
              <a:t>@</a:t>
            </a:r>
            <a:r>
              <a:rPr lang="en-US" sz="5500" dirty="0">
                <a:solidFill>
                  <a:srgbClr val="263D2B"/>
                </a:solidFill>
                <a:latin typeface="Roag Light" panose="020B0404040502030203" pitchFamily="34" charset="0"/>
              </a:rPr>
              <a:t>gmail.com </a:t>
            </a:r>
          </a:p>
        </p:txBody>
      </p:sp>
      <p:sp>
        <p:nvSpPr>
          <p:cNvPr id="12" name="TextBox 11">
            <a:extLst>
              <a:ext uri="{FF2B5EF4-FFF2-40B4-BE49-F238E27FC236}">
                <a16:creationId xmlns:a16="http://schemas.microsoft.com/office/drawing/2014/main" id="{8D26C674-6630-9B5E-517A-E5D27B66F6B9}"/>
              </a:ext>
            </a:extLst>
          </p:cNvPr>
          <p:cNvSpPr txBox="1"/>
          <p:nvPr/>
        </p:nvSpPr>
        <p:spPr>
          <a:xfrm>
            <a:off x="24426481" y="31919955"/>
            <a:ext cx="10137909" cy="1200329"/>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About the Laws</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B58707C7-3A29-2398-D0C8-8774B5D2DBAA}"/>
              </a:ext>
            </a:extLst>
          </p:cNvPr>
          <p:cNvSpPr txBox="1"/>
          <p:nvPr/>
        </p:nvSpPr>
        <p:spPr>
          <a:xfrm>
            <a:off x="1746250" y="3720616"/>
            <a:ext cx="21399500" cy="30562213"/>
          </a:xfrm>
          <a:prstGeom prst="rect">
            <a:avLst/>
          </a:prstGeom>
          <a:noFill/>
        </p:spPr>
        <p:txBody>
          <a:bodyPr wrap="square" rtlCol="0">
            <a:spAutoFit/>
          </a:bodyPr>
          <a:lstStyle/>
          <a:p>
            <a:r>
              <a:rPr lang="en-US" sz="5500" dirty="0">
                <a:solidFill>
                  <a:srgbClr val="263D2B"/>
                </a:solidFill>
                <a:latin typeface="Roag Light" panose="020B0404040502030203" pitchFamily="34" charset="0"/>
              </a:rPr>
              <a:t>As with all competitive activities, the Laws cannot cover every conceivable situation. Where an unusual circumstance arises, and the Laws provide no direct answer, the referee is expected to make a decision guided by the established “spirit of SLAPS” and the intention behind the Laws. This often involves asking the question: “What outcome maintains fairness, flow, and the integrity of SLAPS?”</a:t>
            </a:r>
          </a:p>
          <a:p>
            <a:endParaRPr lang="en-US" sz="5500" dirty="0">
              <a:solidFill>
                <a:srgbClr val="263D2B"/>
              </a:solidFill>
              <a:latin typeface="Roag Light" panose="020B0404040502030203" pitchFamily="34" charset="0"/>
            </a:endParaRPr>
          </a:p>
          <a:p>
            <a:r>
              <a:rPr lang="en-US" sz="5500" dirty="0">
                <a:solidFill>
                  <a:srgbClr val="263D2B"/>
                </a:solidFill>
                <a:latin typeface="Roag Light" panose="020B0404040502030203" pitchFamily="34" charset="0"/>
              </a:rPr>
              <a:t>Concerns about participant behaviour continue to grow as the game expands. It is essential that all players, spectators and officials treat each other with respect in order to protect the atmosphere of competition and ensure that SLAPS remains enjoyable for everyone. To help encourage this, some competitions may implement policies limiting which players may approach the referee after significant incidents or decisions. There is strong evidence that restricting direct interaction to designated players improves communication, reduces confrontation, and enhances the overall conduct and image of the match. This approach is particularly important for the long-term recruitment and retention of referees.</a:t>
            </a:r>
          </a:p>
          <a:p>
            <a:r>
              <a:rPr lang="en-US" sz="5500" dirty="0">
                <a:solidFill>
                  <a:srgbClr val="263D2B"/>
                </a:solidFill>
                <a:latin typeface="Roag Light" panose="020B0404040502030203" pitchFamily="34" charset="0"/>
              </a:rPr>
              <a:t> </a:t>
            </a:r>
          </a:p>
          <a:p>
            <a:r>
              <a:rPr lang="en-US" sz="5500" dirty="0">
                <a:solidFill>
                  <a:srgbClr val="263D2B"/>
                </a:solidFill>
                <a:latin typeface="Roag Light" panose="020B0404040502030203" pitchFamily="34" charset="0"/>
              </a:rPr>
              <a:t>As SLAPS evolves, trials are occasionally conducted to test potential improvements to the game’s Laws or officiating procedures. Where appropriate, competitions may adopt or trial enhancements such as clearer referee signals, structured restart protocols, or additional disciplinary tools designed to keep the game flowing efficiently. These measures aim to improve fairness, transparency and the playing experience without compromising the spirit of SLAPS. </a:t>
            </a:r>
          </a:p>
          <a:p>
            <a:endParaRPr lang="en-US" sz="5500" dirty="0">
              <a:solidFill>
                <a:srgbClr val="263D2B"/>
              </a:solidFill>
              <a:latin typeface="Roag Light" panose="020B0404040502030203" pitchFamily="34" charset="0"/>
            </a:endParaRPr>
          </a:p>
          <a:p>
            <a:r>
              <a:rPr lang="en-US" sz="5500" dirty="0">
                <a:solidFill>
                  <a:srgbClr val="263D2B"/>
                </a:solidFill>
                <a:latin typeface="Roag Light" panose="020B0404040502030203" pitchFamily="34" charset="0"/>
              </a:rPr>
              <a:t>The Laws must also protect the welfare of participants. While SLAPS is a non-contact game, accidents or unsafe behaviour can still occur. The Laws therefore require referees to act firmly against any conduct that is dangerous, reckless, intentionally disruptive, or threatens the safety or enjoyment of others. Disciplinary language in the Laws — such as “unsporting behaviour”, “reckless action” or “excessive force” — reflects an uncompromising stance against actions that endanger opponents or undermine the integrity of the game. </a:t>
            </a:r>
          </a:p>
          <a:p>
            <a:endParaRPr lang="en-US" sz="5500" dirty="0">
              <a:solidFill>
                <a:srgbClr val="263D2B"/>
              </a:solidFill>
              <a:latin typeface="Roag Light" panose="020B0404040502030203" pitchFamily="34" charset="0"/>
            </a:endParaRPr>
          </a:p>
          <a:p>
            <a:endParaRPr lang="en-US" sz="5500" dirty="0">
              <a:solidFill>
                <a:srgbClr val="263D2B"/>
              </a:solidFill>
              <a:latin typeface="Roag Light" panose="020B0404040502030203" pitchFamily="34" charset="0"/>
            </a:endParaRPr>
          </a:p>
        </p:txBody>
      </p:sp>
      <p:sp>
        <p:nvSpPr>
          <p:cNvPr id="6" name="Slide Number Placeholder 5">
            <a:extLst>
              <a:ext uri="{FF2B5EF4-FFF2-40B4-BE49-F238E27FC236}">
                <a16:creationId xmlns:a16="http://schemas.microsoft.com/office/drawing/2014/main" id="{62D434D6-D079-A69E-4D7F-FA49007BDC93}"/>
              </a:ext>
            </a:extLst>
          </p:cNvPr>
          <p:cNvSpPr>
            <a:spLocks noGrp="1"/>
          </p:cNvSpPr>
          <p:nvPr>
            <p:ph type="sldNum" sz="quarter" idx="12"/>
          </p:nvPr>
        </p:nvSpPr>
        <p:spPr/>
        <p:txBody>
          <a:bodyPr/>
          <a:lstStyle/>
          <a:p>
            <a:fld id="{6732928E-5997-48F8-AC23-6F94313F3A6B}" type="slidenum">
              <a:rPr lang="en-GB" smtClean="0"/>
              <a:t>3</a:t>
            </a:fld>
            <a:endParaRPr lang="en-GB" dirty="0"/>
          </a:p>
        </p:txBody>
      </p:sp>
    </p:spTree>
    <p:extLst>
      <p:ext uri="{BB962C8B-B14F-4D97-AF65-F5344CB8AC3E}">
        <p14:creationId xmlns:p14="http://schemas.microsoft.com/office/powerpoint/2010/main" val="391732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DB22B-F67B-CEA1-40D1-69B1C2E1A29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404FF56-C93D-5A4F-5FE1-76BB3DE7E703}"/>
              </a:ext>
            </a:extLst>
          </p:cNvPr>
          <p:cNvSpPr/>
          <p:nvPr/>
        </p:nvSpPr>
        <p:spPr>
          <a:xfrm>
            <a:off x="23399750" y="0"/>
            <a:ext cx="23399750" cy="33083500"/>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8D3621DC-6F3D-A24C-CF0D-3778085A62CF}"/>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4B74A70-45AC-D1B3-79D6-FD36EBF93B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9319" y="1098950"/>
            <a:ext cx="2725489" cy="1763345"/>
          </a:xfrm>
          <a:prstGeom prst="rect">
            <a:avLst/>
          </a:prstGeom>
        </p:spPr>
      </p:pic>
      <p:pic>
        <p:nvPicPr>
          <p:cNvPr id="5" name="Picture 4">
            <a:extLst>
              <a:ext uri="{FF2B5EF4-FFF2-40B4-BE49-F238E27FC236}">
                <a16:creationId xmlns:a16="http://schemas.microsoft.com/office/drawing/2014/main" id="{9D06CBF9-CFD2-E00C-2982-029A326C07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5"/>
          </a:xfrm>
          <a:prstGeom prst="rect">
            <a:avLst/>
          </a:prstGeom>
        </p:spPr>
      </p:pic>
      <p:sp>
        <p:nvSpPr>
          <p:cNvPr id="12" name="TextBox 11">
            <a:extLst>
              <a:ext uri="{FF2B5EF4-FFF2-40B4-BE49-F238E27FC236}">
                <a16:creationId xmlns:a16="http://schemas.microsoft.com/office/drawing/2014/main" id="{A532C1D6-0FB5-5918-2D45-B2011E10C55E}"/>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Slaps – Slim Edition </a:t>
            </a:r>
          </a:p>
          <a:p>
            <a:r>
              <a:rPr lang="en-US" i="1" dirty="0">
                <a:solidFill>
                  <a:srgbClr val="263D2B"/>
                </a:solidFill>
                <a:latin typeface="Roag" panose="020B0504040502030203" pitchFamily="34" charset="0"/>
              </a:rPr>
              <a:t>Beginners Guide</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14" name="Slide Number Placeholder 13">
            <a:extLst>
              <a:ext uri="{FF2B5EF4-FFF2-40B4-BE49-F238E27FC236}">
                <a16:creationId xmlns:a16="http://schemas.microsoft.com/office/drawing/2014/main" id="{7E0C7AEC-2003-6FCA-78AA-8C7C4FD129C4}"/>
              </a:ext>
            </a:extLst>
          </p:cNvPr>
          <p:cNvSpPr>
            <a:spLocks noGrp="1"/>
          </p:cNvSpPr>
          <p:nvPr>
            <p:ph type="sldNum" sz="quarter" idx="12"/>
          </p:nvPr>
        </p:nvSpPr>
        <p:spPr/>
        <p:txBody>
          <a:bodyPr/>
          <a:lstStyle/>
          <a:p>
            <a:fld id="{6732928E-5997-48F8-AC23-6F94313F3A6B}" type="slidenum">
              <a:rPr lang="en-GB" smtClean="0"/>
              <a:t>4</a:t>
            </a:fld>
            <a:endParaRPr lang="en-GB" dirty="0"/>
          </a:p>
        </p:txBody>
      </p:sp>
      <p:grpSp>
        <p:nvGrpSpPr>
          <p:cNvPr id="15" name="Group 14">
            <a:extLst>
              <a:ext uri="{FF2B5EF4-FFF2-40B4-BE49-F238E27FC236}">
                <a16:creationId xmlns:a16="http://schemas.microsoft.com/office/drawing/2014/main" id="{57FF4C09-35C8-9CBB-C7EC-CFCC4C88002C}"/>
              </a:ext>
            </a:extLst>
          </p:cNvPr>
          <p:cNvGrpSpPr/>
          <p:nvPr/>
        </p:nvGrpSpPr>
        <p:grpSpPr>
          <a:xfrm>
            <a:off x="933450" y="2862296"/>
            <a:ext cx="22466300" cy="29630654"/>
            <a:chOff x="24333200" y="2862296"/>
            <a:chExt cx="22466300" cy="29630654"/>
          </a:xfrm>
        </p:grpSpPr>
        <p:sp>
          <p:nvSpPr>
            <p:cNvPr id="16" name="TextBox 15">
              <a:extLst>
                <a:ext uri="{FF2B5EF4-FFF2-40B4-BE49-F238E27FC236}">
                  <a16:creationId xmlns:a16="http://schemas.microsoft.com/office/drawing/2014/main" id="{A201C3CF-D0D7-1274-B7C5-F67729FC3F2A}"/>
                </a:ext>
              </a:extLst>
            </p:cNvPr>
            <p:cNvSpPr txBox="1"/>
            <p:nvPr/>
          </p:nvSpPr>
          <p:spPr>
            <a:xfrm>
              <a:off x="25146000" y="2862296"/>
              <a:ext cx="21653500" cy="4524315"/>
            </a:xfrm>
            <a:prstGeom prst="rect">
              <a:avLst/>
            </a:prstGeom>
            <a:noFill/>
          </p:spPr>
          <p:txBody>
            <a:bodyPr wrap="square" rtlCol="0">
              <a:spAutoFit/>
            </a:bodyPr>
            <a:lstStyle/>
            <a:p>
              <a:r>
                <a:rPr lang="en-US" sz="14400" dirty="0">
                  <a:solidFill>
                    <a:srgbClr val="263D2B"/>
                  </a:solidFill>
                  <a:latin typeface="Roag" panose="020B0504040502030203" pitchFamily="34" charset="0"/>
                </a:rPr>
                <a:t>Slaps – Slim Edition </a:t>
              </a:r>
              <a:r>
                <a:rPr lang="en-US" sz="14400" i="1" dirty="0">
                  <a:solidFill>
                    <a:srgbClr val="263D2B"/>
                  </a:solidFill>
                  <a:latin typeface="Roag Light" panose="020B0404040502030203" pitchFamily="34" charset="0"/>
                </a:rPr>
                <a:t>Beginners Guide</a:t>
              </a:r>
              <a:endParaRPr lang="en-GB" sz="14400" i="1" dirty="0">
                <a:solidFill>
                  <a:srgbClr val="263D2B"/>
                </a:solidFill>
                <a:latin typeface="Roag Light" panose="020B0404040502030203" pitchFamily="34" charset="0"/>
              </a:endParaRPr>
            </a:p>
          </p:txBody>
        </p:sp>
        <p:cxnSp>
          <p:nvCxnSpPr>
            <p:cNvPr id="17" name="Straight Connector 16">
              <a:extLst>
                <a:ext uri="{FF2B5EF4-FFF2-40B4-BE49-F238E27FC236}">
                  <a16:creationId xmlns:a16="http://schemas.microsoft.com/office/drawing/2014/main" id="{245D8817-06AB-A679-587E-109E8E2B3975}"/>
                </a:ext>
              </a:extLst>
            </p:cNvPr>
            <p:cNvCxnSpPr>
              <a:cxnSpLocks/>
            </p:cNvCxnSpPr>
            <p:nvPr/>
          </p:nvCxnSpPr>
          <p:spPr>
            <a:xfrm>
              <a:off x="24333200" y="3416968"/>
              <a:ext cx="0" cy="29075982"/>
            </a:xfrm>
            <a:prstGeom prst="line">
              <a:avLst/>
            </a:prstGeom>
            <a:ln>
              <a:solidFill>
                <a:srgbClr val="263D2B"/>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95166F2-0CE3-8DEF-5044-E64CF00A2259}"/>
                </a:ext>
              </a:extLst>
            </p:cNvPr>
            <p:cNvSpPr txBox="1"/>
            <p:nvPr/>
          </p:nvSpPr>
          <p:spPr>
            <a:xfrm>
              <a:off x="25146000" y="7679276"/>
              <a:ext cx="21399500" cy="21251972"/>
            </a:xfrm>
            <a:prstGeom prst="rect">
              <a:avLst/>
            </a:prstGeom>
            <a:noFill/>
          </p:spPr>
          <p:txBody>
            <a:bodyPr wrap="square" rtlCol="0">
              <a:spAutoFit/>
            </a:bodyPr>
            <a:lstStyle/>
            <a:p>
              <a:r>
                <a:rPr lang="en-US" sz="5500" dirty="0">
                  <a:solidFill>
                    <a:srgbClr val="263D2B"/>
                  </a:solidFill>
                  <a:latin typeface="Roag Light" panose="020B0404040502030203" pitchFamily="34" charset="0"/>
                </a:rPr>
                <a:t>A simple checklist for setup, core rules, and how to win.</a:t>
              </a:r>
            </a:p>
            <a:p>
              <a:r>
                <a:rPr lang="en-US" sz="5500" dirty="0">
                  <a:solidFill>
                    <a:srgbClr val="263D2B"/>
                  </a:solidFill>
                  <a:latin typeface="Roag Light" panose="020B0404040502030203" pitchFamily="34" charset="0"/>
                </a:rPr>
                <a:t> </a:t>
              </a:r>
            </a:p>
            <a:p>
              <a:r>
                <a:rPr lang="en-US" sz="5500" dirty="0">
                  <a:solidFill>
                    <a:srgbClr val="263D2B"/>
                  </a:solidFill>
                  <a:latin typeface="Roag Medium" panose="020B0604040502030203" pitchFamily="34" charset="0"/>
                </a:rPr>
                <a:t>1. How to Set Up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Two players only.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Use one standard 52-card deck  with no jokers</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Shuffle the deck and deal half to each player 26 cards each</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Each player places their cards face-down as their personal deck.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Build your Foundation Pile using the top 10 cards: </a:t>
              </a:r>
            </a:p>
            <a:p>
              <a:pPr marL="1143000" lvl="1" indent="-685800">
                <a:buFont typeface="Arial" panose="020B0604020202020204" pitchFamily="34" charset="0"/>
                <a:buChar char="•"/>
              </a:pPr>
              <a:r>
                <a:rPr lang="en-US" sz="5500" dirty="0">
                  <a:solidFill>
                    <a:srgbClr val="263D2B"/>
                  </a:solidFill>
                  <a:latin typeface="Roag Light" panose="020B0404040502030203" pitchFamily="34" charset="0"/>
                </a:rPr>
                <a:t>4-card pile </a:t>
              </a:r>
            </a:p>
            <a:p>
              <a:pPr marL="1143000" lvl="1" indent="-685800">
                <a:buFont typeface="Arial" panose="020B0604020202020204" pitchFamily="34" charset="0"/>
                <a:buChar char="•"/>
              </a:pPr>
              <a:r>
                <a:rPr lang="en-US" sz="5500" dirty="0">
                  <a:solidFill>
                    <a:srgbClr val="263D2B"/>
                  </a:solidFill>
                  <a:latin typeface="Roag Light" panose="020B0404040502030203" pitchFamily="34" charset="0"/>
                </a:rPr>
                <a:t>3-card pile </a:t>
              </a:r>
            </a:p>
            <a:p>
              <a:pPr marL="1143000" lvl="1" indent="-685800">
                <a:buFont typeface="Arial" panose="020B0604020202020204" pitchFamily="34" charset="0"/>
                <a:buChar char="•"/>
              </a:pPr>
              <a:r>
                <a:rPr lang="en-US" sz="5500" dirty="0">
                  <a:solidFill>
                    <a:srgbClr val="263D2B"/>
                  </a:solidFill>
                  <a:latin typeface="Roag Light" panose="020B0404040502030203" pitchFamily="34" charset="0"/>
                </a:rPr>
                <a:t>2-card pile </a:t>
              </a:r>
            </a:p>
            <a:p>
              <a:pPr marL="1143000" lvl="1" indent="-685800">
                <a:buFont typeface="Arial" panose="020B0604020202020204" pitchFamily="34" charset="0"/>
                <a:buChar char="•"/>
              </a:pPr>
              <a:r>
                <a:rPr lang="en-US" sz="5500" dirty="0">
                  <a:solidFill>
                    <a:srgbClr val="263D2B"/>
                  </a:solidFill>
                  <a:latin typeface="Roag Light" panose="020B0404040502030203" pitchFamily="34" charset="0"/>
                </a:rPr>
                <a:t>1-card pile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Top card of each pile is turned face-up (max 4 live cards).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Remaining cards become your Draw Deck, placed face-down.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Place both players’ Draw Decks on the central mat, above each Centre Pile.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Two Centre Piles exist in the middle: left and right (both start empty).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A referee should be present for official play. </a:t>
              </a:r>
            </a:p>
            <a:p>
              <a:pPr marL="685800" indent="-685800">
                <a:buFont typeface="Arial" panose="020B0604020202020204" pitchFamily="34" charset="0"/>
                <a:buChar char="•"/>
              </a:pPr>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2. How a Game Starts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Both players agree on the count (“1-2-3”, “3-2-1”, or “go”).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On the final count, both players reveal the top card of their Draw Deck at the same time onto opposite Centre Piles.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Normal play begins immediately. </a:t>
              </a:r>
            </a:p>
            <a:p>
              <a:endParaRPr lang="en-GB" sz="5500" dirty="0">
                <a:solidFill>
                  <a:srgbClr val="263D2B"/>
                </a:solidFill>
                <a:latin typeface="Roag Light" panose="020B0404040502030203" pitchFamily="34" charset="0"/>
              </a:endParaRPr>
            </a:p>
          </p:txBody>
        </p:sp>
      </p:grpSp>
    </p:spTree>
    <p:extLst>
      <p:ext uri="{BB962C8B-B14F-4D97-AF65-F5344CB8AC3E}">
        <p14:creationId xmlns:p14="http://schemas.microsoft.com/office/powerpoint/2010/main" val="710681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21198-269E-A6BE-0EA4-057460481F8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72943F5-0A66-AB76-7EDA-EE97C322DCB9}"/>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033B4702-16F9-A7B6-25FD-DF41BBD59B5A}"/>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47C9B85E-47DC-61B0-E0AC-DD21AEF54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7185006E-4807-7287-BD9B-F5BDB9BBDC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1" name="TextBox 10">
            <a:extLst>
              <a:ext uri="{FF2B5EF4-FFF2-40B4-BE49-F238E27FC236}">
                <a16:creationId xmlns:a16="http://schemas.microsoft.com/office/drawing/2014/main" id="{98D82E7B-2C18-31A7-B64A-04FFF860CB8A}"/>
              </a:ext>
            </a:extLst>
          </p:cNvPr>
          <p:cNvSpPr txBox="1"/>
          <p:nvPr/>
        </p:nvSpPr>
        <p:spPr>
          <a:xfrm>
            <a:off x="24892000" y="3720615"/>
            <a:ext cx="21399500" cy="17866429"/>
          </a:xfrm>
          <a:prstGeom prst="rect">
            <a:avLst/>
          </a:prstGeom>
          <a:noFill/>
        </p:spPr>
        <p:txBody>
          <a:bodyPr wrap="square" rtlCol="0">
            <a:spAutoFit/>
          </a:bodyPr>
          <a:lstStyle/>
          <a:p>
            <a:pPr marL="685800" indent="-685800">
              <a:buFont typeface="Arial" panose="020B0604020202020204" pitchFamily="34" charset="0"/>
              <a:buChar char="•"/>
            </a:pPr>
            <a:r>
              <a:rPr lang="en-US" sz="5500" dirty="0">
                <a:solidFill>
                  <a:srgbClr val="263D2B"/>
                </a:solidFill>
                <a:latin typeface="Roag Light" panose="020B0404040502030203" pitchFamily="34" charset="0"/>
              </a:rPr>
              <a:t>First player with both hands down wins the slap.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The loser takes all Centre Pile cards into a slap penalty pile.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These penalty cards are dead for the rest of the game and are added to your deck for the next game.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If the final Foundation card creates a matching rank → no slap; game ends immediately.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5. How a Game Ends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A game ends the moment a player plays their final Foundation card legally.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Slaps cannot occur after the final card.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Winner is first to clear their Foundation Pile.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Players collect their own cards, shuffle, rebuild Foundations, and begin the next game. </a:t>
            </a:r>
          </a:p>
          <a:p>
            <a:pPr marL="685800" indent="-685800">
              <a:buFont typeface="Arial" panose="020B0604020202020204" pitchFamily="34" charset="0"/>
              <a:buChar char="•"/>
            </a:pPr>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6. How to Win the Match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A player wins the match only when they have eliminated: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All Foundation cards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All Draw Deck cards including borrowed ones</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All slap penalty cards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A match can take multiple games to complete</a:t>
            </a:r>
          </a:p>
        </p:txBody>
      </p:sp>
      <p:sp>
        <p:nvSpPr>
          <p:cNvPr id="12" name="TextBox 11">
            <a:extLst>
              <a:ext uri="{FF2B5EF4-FFF2-40B4-BE49-F238E27FC236}">
                <a16:creationId xmlns:a16="http://schemas.microsoft.com/office/drawing/2014/main" id="{EF16A40A-36A3-B3D6-9AA2-EE8A31AC911E}"/>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Slaps – Slim Edition </a:t>
            </a:r>
          </a:p>
          <a:p>
            <a:r>
              <a:rPr lang="en-US" i="1" dirty="0">
                <a:solidFill>
                  <a:srgbClr val="263D2B"/>
                </a:solidFill>
                <a:latin typeface="Roag" panose="020B0504040502030203" pitchFamily="34" charset="0"/>
              </a:rPr>
              <a:t>Beginners Guide</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02C48019-2452-8E83-B736-FBF56555FC67}"/>
              </a:ext>
            </a:extLst>
          </p:cNvPr>
          <p:cNvSpPr txBox="1"/>
          <p:nvPr/>
        </p:nvSpPr>
        <p:spPr>
          <a:xfrm>
            <a:off x="1746250" y="3720616"/>
            <a:ext cx="21399500" cy="29715827"/>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3. Key Rules of Play </a:t>
            </a:r>
          </a:p>
          <a:p>
            <a:r>
              <a:rPr lang="en-US" sz="5500" dirty="0">
                <a:solidFill>
                  <a:srgbClr val="263D2B"/>
                </a:solidFill>
                <a:latin typeface="Roag" panose="020B0504040502030203" pitchFamily="34" charset="0"/>
              </a:rPr>
              <a:t>Foundation Cards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You may only play live cards (top face-up cards).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Max four live cards at any time.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You may move or reorganise cards within your foundation zone. </a:t>
            </a:r>
          </a:p>
          <a:p>
            <a:r>
              <a:rPr lang="en-US" sz="5500" dirty="0">
                <a:solidFill>
                  <a:srgbClr val="263D2B"/>
                </a:solidFill>
                <a:latin typeface="Roag" panose="020B0504040502030203" pitchFamily="34" charset="0"/>
              </a:rPr>
              <a:t>Legal Plays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You can play a card onto either Centre Pile.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A card is legal if it is one rank higher or one rank lower than the top card of that Centre Pile.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Sequence loops: </a:t>
            </a:r>
          </a:p>
          <a:p>
            <a:pPr marL="1143000" lvl="1" indent="-685800">
              <a:buFont typeface="Arial" panose="020B0604020202020204" pitchFamily="34" charset="0"/>
              <a:buChar char="•"/>
            </a:pPr>
            <a:r>
              <a:rPr lang="en-US" sz="5500" dirty="0">
                <a:solidFill>
                  <a:srgbClr val="263D2B"/>
                </a:solidFill>
                <a:latin typeface="Roag Light" panose="020B0404040502030203" pitchFamily="34" charset="0"/>
              </a:rPr>
              <a:t>A → 2 → 3 → … → Q → K → A </a:t>
            </a:r>
          </a:p>
          <a:p>
            <a:pPr marL="1143000" lvl="1" indent="-685800">
              <a:buFont typeface="Arial" panose="020B0604020202020204" pitchFamily="34" charset="0"/>
              <a:buChar char="•"/>
            </a:pPr>
            <a:r>
              <a:rPr lang="en-US" sz="5500" dirty="0">
                <a:solidFill>
                  <a:srgbClr val="263D2B"/>
                </a:solidFill>
                <a:latin typeface="Roag Light" panose="020B0404040502030203" pitchFamily="34" charset="0"/>
              </a:rPr>
              <a:t>Only one card at a time may leave your foundation. </a:t>
            </a:r>
          </a:p>
          <a:p>
            <a:r>
              <a:rPr lang="en-US" sz="5500" dirty="0">
                <a:solidFill>
                  <a:srgbClr val="263D2B"/>
                </a:solidFill>
                <a:latin typeface="Roag" panose="020B0504040502030203" pitchFamily="34" charset="0"/>
              </a:rPr>
              <a:t>Illegal Plays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Having 2 cards out of the foundation pile boundary at once.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Playing a card out of sequence is illegal.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If removed instantly → warning.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If left on pile → penalty. </a:t>
            </a:r>
          </a:p>
          <a:p>
            <a:r>
              <a:rPr lang="en-US" sz="5500" dirty="0">
                <a:solidFill>
                  <a:srgbClr val="263D2B"/>
                </a:solidFill>
                <a:latin typeface="Roag" panose="020B0504040502030203" pitchFamily="34" charset="0"/>
              </a:rPr>
              <a:t>Reveals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You may not touch your Draw Deck except during a Reveal.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Reveals must not expose the card early. </a:t>
            </a:r>
          </a:p>
          <a:p>
            <a:r>
              <a:rPr lang="en-US" sz="5500" dirty="0">
                <a:solidFill>
                  <a:srgbClr val="263D2B"/>
                </a:solidFill>
                <a:latin typeface="Roag" panose="020B0504040502030203" pitchFamily="34" charset="0"/>
              </a:rPr>
              <a:t>Stalemate</a:t>
            </a:r>
            <a:r>
              <a:rPr lang="en-US" sz="5500" dirty="0">
                <a:solidFill>
                  <a:srgbClr val="263D2B"/>
                </a:solidFill>
                <a:latin typeface="Roag Light" panose="020B0404040502030203" pitchFamily="34" charset="0"/>
              </a:rPr>
              <a:t>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If neither player has a legal play: </a:t>
            </a:r>
          </a:p>
          <a:p>
            <a:pPr marL="1143000" lvl="1" indent="-685800">
              <a:buFont typeface="Arial" panose="020B0604020202020204" pitchFamily="34" charset="0"/>
              <a:buChar char="•"/>
            </a:pPr>
            <a:r>
              <a:rPr lang="en-US" sz="5500" dirty="0">
                <a:solidFill>
                  <a:srgbClr val="263D2B"/>
                </a:solidFill>
                <a:latin typeface="Roag Light" panose="020B0404040502030203" pitchFamily="34" charset="0"/>
              </a:rPr>
              <a:t>Both reveal a new card simultaneously. </a:t>
            </a:r>
          </a:p>
          <a:p>
            <a:r>
              <a:rPr lang="en-US" sz="5500" dirty="0">
                <a:solidFill>
                  <a:srgbClr val="263D2B"/>
                </a:solidFill>
                <a:latin typeface="Roag" panose="020B0504040502030203" pitchFamily="34" charset="0"/>
              </a:rPr>
              <a:t>Draw Deck Shortage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If a player’s Draw Deck reaches zero, play continues until a stoppage.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When a stoppage occurs, the opponent’s Draw Deck is split in half, and the top half is loaned to the shorted player.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Borrowed cards function normally but still “belong” to their owner. </a:t>
            </a:r>
          </a:p>
          <a:p>
            <a:pPr marL="685800" indent="-685800">
              <a:buFont typeface="Arial" panose="020B0604020202020204" pitchFamily="34" charset="0"/>
              <a:buChar char="•"/>
            </a:pPr>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4. Slap Challenges - Key Points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A slap is triggered when both Centre Piles show the same rank.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To win the slap, you must place: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one hand on the left pile </a:t>
            </a:r>
          </a:p>
          <a:p>
            <a:pPr marL="685800" indent="-685800">
              <a:buFont typeface="Arial" panose="020B0604020202020204" pitchFamily="34" charset="0"/>
              <a:buChar char="•"/>
            </a:pPr>
            <a:r>
              <a:rPr lang="en-US" sz="5500" dirty="0">
                <a:solidFill>
                  <a:srgbClr val="263D2B"/>
                </a:solidFill>
                <a:latin typeface="Roag Light" panose="020B0404040502030203" pitchFamily="34" charset="0"/>
              </a:rPr>
              <a:t>one hand on the right pile </a:t>
            </a:r>
          </a:p>
          <a:p>
            <a:endParaRPr lang="en-US" sz="5500" dirty="0">
              <a:solidFill>
                <a:srgbClr val="263D2B"/>
              </a:solidFill>
              <a:latin typeface="Roag Light" panose="020B0404040502030203" pitchFamily="34" charset="0"/>
            </a:endParaRPr>
          </a:p>
        </p:txBody>
      </p:sp>
      <p:sp>
        <p:nvSpPr>
          <p:cNvPr id="6" name="Slide Number Placeholder 5">
            <a:extLst>
              <a:ext uri="{FF2B5EF4-FFF2-40B4-BE49-F238E27FC236}">
                <a16:creationId xmlns:a16="http://schemas.microsoft.com/office/drawing/2014/main" id="{CB607035-63F0-903E-545C-6CC082EDE46B}"/>
              </a:ext>
            </a:extLst>
          </p:cNvPr>
          <p:cNvSpPr>
            <a:spLocks noGrp="1"/>
          </p:cNvSpPr>
          <p:nvPr>
            <p:ph type="sldNum" sz="quarter" idx="12"/>
          </p:nvPr>
        </p:nvSpPr>
        <p:spPr/>
        <p:txBody>
          <a:bodyPr/>
          <a:lstStyle/>
          <a:p>
            <a:fld id="{6732928E-5997-48F8-AC23-6F94313F3A6B}" type="slidenum">
              <a:rPr lang="en-GB" smtClean="0"/>
              <a:t>5</a:t>
            </a:fld>
            <a:endParaRPr lang="en-GB" dirty="0"/>
          </a:p>
        </p:txBody>
      </p:sp>
    </p:spTree>
    <p:extLst>
      <p:ext uri="{BB962C8B-B14F-4D97-AF65-F5344CB8AC3E}">
        <p14:creationId xmlns:p14="http://schemas.microsoft.com/office/powerpoint/2010/main" val="249689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42D5-C2FC-541B-A6F4-B6C87D5CE03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787F82B-D0CD-9236-95C9-016CBBA34DE7}"/>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88C8515C-A972-322C-D0E0-58644061EE79}"/>
              </a:ext>
            </a:extLst>
          </p:cNvPr>
          <p:cNvSpPr/>
          <p:nvPr/>
        </p:nvSpPr>
        <p:spPr>
          <a:xfrm>
            <a:off x="0" y="0"/>
            <a:ext cx="23399750" cy="33083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98E7A766-041F-EBE3-8AB1-3AF9A2D3E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10719048-7D57-B69C-5B2A-95D2C86D58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8" name="TextBox 7">
            <a:extLst>
              <a:ext uri="{FF2B5EF4-FFF2-40B4-BE49-F238E27FC236}">
                <a16:creationId xmlns:a16="http://schemas.microsoft.com/office/drawing/2014/main" id="{33E148D6-BA8D-E3C8-201F-C80F802CE51A}"/>
              </a:ext>
            </a:extLst>
          </p:cNvPr>
          <p:cNvSpPr txBox="1"/>
          <p:nvPr/>
        </p:nvSpPr>
        <p:spPr>
          <a:xfrm>
            <a:off x="25146000" y="2862296"/>
            <a:ext cx="21653500" cy="2308324"/>
          </a:xfrm>
          <a:prstGeom prst="rect">
            <a:avLst/>
          </a:prstGeom>
          <a:noFill/>
        </p:spPr>
        <p:txBody>
          <a:bodyPr wrap="square" rtlCol="0">
            <a:spAutoFit/>
          </a:bodyPr>
          <a:lstStyle/>
          <a:p>
            <a:r>
              <a:rPr lang="en-US" sz="14400" dirty="0">
                <a:solidFill>
                  <a:srgbClr val="263D2B"/>
                </a:solidFill>
                <a:latin typeface="Roag" panose="020B0504040502030203" pitchFamily="34" charset="0"/>
              </a:rPr>
              <a:t>General Provisions</a:t>
            </a:r>
            <a:endParaRPr lang="en-GB" sz="14400" dirty="0">
              <a:solidFill>
                <a:srgbClr val="263D2B"/>
              </a:solidFill>
              <a:latin typeface="Roag" panose="020B0504040502030203" pitchFamily="34" charset="0"/>
            </a:endParaRPr>
          </a:p>
        </p:txBody>
      </p:sp>
      <p:cxnSp>
        <p:nvCxnSpPr>
          <p:cNvPr id="10" name="Straight Connector 9">
            <a:extLst>
              <a:ext uri="{FF2B5EF4-FFF2-40B4-BE49-F238E27FC236}">
                <a16:creationId xmlns:a16="http://schemas.microsoft.com/office/drawing/2014/main" id="{C5663749-49B2-5443-E873-F092BC16497D}"/>
              </a:ext>
            </a:extLst>
          </p:cNvPr>
          <p:cNvCxnSpPr>
            <a:cxnSpLocks/>
          </p:cNvCxnSpPr>
          <p:nvPr/>
        </p:nvCxnSpPr>
        <p:spPr>
          <a:xfrm>
            <a:off x="24333200" y="3416968"/>
            <a:ext cx="0" cy="29075982"/>
          </a:xfrm>
          <a:prstGeom prst="line">
            <a:avLst/>
          </a:prstGeom>
          <a:ln>
            <a:solidFill>
              <a:srgbClr val="263D2B"/>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8B37780-4D52-BFCE-DD0A-3CB7CF6C9C25}"/>
              </a:ext>
            </a:extLst>
          </p:cNvPr>
          <p:cNvSpPr txBox="1"/>
          <p:nvPr/>
        </p:nvSpPr>
        <p:spPr>
          <a:xfrm>
            <a:off x="25146000" y="5561713"/>
            <a:ext cx="21399500" cy="27176670"/>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A.1 Purpose of the Laws </a:t>
            </a:r>
          </a:p>
          <a:p>
            <a:r>
              <a:rPr lang="en-US" sz="5500" dirty="0">
                <a:solidFill>
                  <a:srgbClr val="FF7575"/>
                </a:solidFill>
                <a:latin typeface="Roag Light" panose="020B0404040502030203" pitchFamily="34" charset="0"/>
              </a:rPr>
              <a:t>A.1.1 </a:t>
            </a:r>
            <a:r>
              <a:rPr lang="en-US" sz="5500" dirty="0">
                <a:solidFill>
                  <a:srgbClr val="263D2B"/>
                </a:solidFill>
                <a:latin typeface="Roag Light" panose="020B0404040502030203" pitchFamily="34" charset="0"/>
              </a:rPr>
              <a:t>The Laws of SLAPS exist to ensure that all matches are conducted in a fair, consistent and orderly manner. </a:t>
            </a:r>
          </a:p>
          <a:p>
            <a:r>
              <a:rPr lang="en-US" sz="5500" dirty="0">
                <a:solidFill>
                  <a:srgbClr val="FF7575"/>
                </a:solidFill>
                <a:latin typeface="Roag Light" panose="020B0404040502030203" pitchFamily="34" charset="0"/>
              </a:rPr>
              <a:t>A.1.2 </a:t>
            </a:r>
            <a:r>
              <a:rPr lang="en-US" sz="5500" dirty="0">
                <a:solidFill>
                  <a:srgbClr val="263D2B"/>
                </a:solidFill>
                <a:latin typeface="Roag Light" panose="020B0404040502030203" pitchFamily="34" charset="0"/>
              </a:rPr>
              <a:t>The Laws provide a clear framework for gameplay, officiating, discipline and match structure. </a:t>
            </a:r>
          </a:p>
          <a:p>
            <a:r>
              <a:rPr lang="en-US" sz="5500" dirty="0">
                <a:solidFill>
                  <a:srgbClr val="FF7575"/>
                </a:solidFill>
                <a:latin typeface="Roag Light" panose="020B0404040502030203" pitchFamily="34" charset="0"/>
              </a:rPr>
              <a:t>A.1.3 </a:t>
            </a:r>
            <a:r>
              <a:rPr lang="en-US" sz="5500" dirty="0">
                <a:solidFill>
                  <a:srgbClr val="263D2B"/>
                </a:solidFill>
                <a:latin typeface="Roag Light" panose="020B0404040502030203" pitchFamily="34" charset="0"/>
              </a:rPr>
              <a:t>The Laws apply equally to all levels of play, including casual matches, competitive tournaments and officially sanctioned events. </a:t>
            </a:r>
          </a:p>
          <a:p>
            <a:r>
              <a:rPr lang="en-US" sz="5500" dirty="0">
                <a:solidFill>
                  <a:srgbClr val="FF7575"/>
                </a:solidFill>
                <a:latin typeface="Roag Light" panose="020B0404040502030203" pitchFamily="34" charset="0"/>
              </a:rPr>
              <a:t>A.1.4 </a:t>
            </a:r>
            <a:r>
              <a:rPr lang="en-US" sz="5500" dirty="0">
                <a:solidFill>
                  <a:srgbClr val="263D2B"/>
                </a:solidFill>
                <a:latin typeface="Roag Light" panose="020B0404040502030203" pitchFamily="34" charset="0"/>
              </a:rPr>
              <a:t>The Laws aim to preserve the integrity, flow and reflex-based nature of SLAPS while maintaining a balance between skill, anticipation, luck and fairness. </a:t>
            </a:r>
          </a:p>
          <a:p>
            <a:r>
              <a:rPr lang="en-US" sz="5500" dirty="0">
                <a:solidFill>
                  <a:srgbClr val="FF7575"/>
                </a:solidFill>
                <a:latin typeface="Roag Light" panose="020B0404040502030203" pitchFamily="34" charset="0"/>
              </a:rPr>
              <a:t>A.1.5 </a:t>
            </a:r>
            <a:r>
              <a:rPr lang="en-US" sz="5500" dirty="0">
                <a:solidFill>
                  <a:srgbClr val="263D2B"/>
                </a:solidFill>
                <a:latin typeface="Roag Light" panose="020B0404040502030203" pitchFamily="34" charset="0"/>
              </a:rPr>
              <a:t>The Laws are designed so that SLAPS can be played anywhere, by anyone, using the same standards worldwide.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A.2 Scope of Application </a:t>
            </a:r>
          </a:p>
          <a:p>
            <a:r>
              <a:rPr lang="en-US" sz="5500" dirty="0">
                <a:solidFill>
                  <a:srgbClr val="FF7575"/>
                </a:solidFill>
                <a:latin typeface="Roag Light" panose="020B0404040502030203" pitchFamily="34" charset="0"/>
              </a:rPr>
              <a:t>A.2.1 </a:t>
            </a:r>
            <a:r>
              <a:rPr lang="en-US" sz="5500" dirty="0">
                <a:solidFill>
                  <a:srgbClr val="263D2B"/>
                </a:solidFill>
                <a:latin typeface="Roag Light" panose="020B0404040502030203" pitchFamily="34" charset="0"/>
              </a:rPr>
              <a:t>The Laws of SLAPS govern all aspects of play, including equipment, player conduct, gameplay mechanics, restarts, slaps, stalemates, draw deck procedures and match completion. </a:t>
            </a:r>
          </a:p>
          <a:p>
            <a:r>
              <a:rPr lang="en-US" sz="5500" dirty="0">
                <a:solidFill>
                  <a:srgbClr val="FF7575"/>
                </a:solidFill>
                <a:latin typeface="Roag Light" panose="020B0404040502030203" pitchFamily="34" charset="0"/>
              </a:rPr>
              <a:t>A.2.2 </a:t>
            </a:r>
            <a:r>
              <a:rPr lang="en-US" sz="5500" dirty="0">
                <a:solidFill>
                  <a:srgbClr val="263D2B"/>
                </a:solidFill>
                <a:latin typeface="Roag Light" panose="020B0404040502030203" pitchFamily="34" charset="0"/>
              </a:rPr>
              <a:t>These Laws apply to all matches unless a recognised competition authority issues additional regulations consistent with the Laws. </a:t>
            </a:r>
          </a:p>
          <a:p>
            <a:r>
              <a:rPr lang="en-US" sz="5500" dirty="0">
                <a:solidFill>
                  <a:srgbClr val="FF7575"/>
                </a:solidFill>
                <a:latin typeface="Roag Light" panose="020B0404040502030203" pitchFamily="34" charset="0"/>
              </a:rPr>
              <a:t>A.2.3 </a:t>
            </a:r>
            <a:r>
              <a:rPr lang="en-US" sz="5500" dirty="0">
                <a:solidFill>
                  <a:srgbClr val="263D2B"/>
                </a:solidFill>
                <a:latin typeface="Roag Light" panose="020B0404040502030203" pitchFamily="34" charset="0"/>
              </a:rPr>
              <a:t>Matches without an appointed referee are classified as friendly. </a:t>
            </a:r>
          </a:p>
          <a:p>
            <a:r>
              <a:rPr lang="en-US" sz="5500" dirty="0">
                <a:solidFill>
                  <a:srgbClr val="FF7575"/>
                </a:solidFill>
                <a:latin typeface="Roag Light" panose="020B0404040502030203" pitchFamily="34" charset="0"/>
              </a:rPr>
              <a:t>A.2.4 </a:t>
            </a:r>
            <a:r>
              <a:rPr lang="en-US" sz="5500" dirty="0">
                <a:solidFill>
                  <a:srgbClr val="263D2B"/>
                </a:solidFill>
                <a:latin typeface="Roag Light" panose="020B0404040502030203" pitchFamily="34" charset="0"/>
              </a:rPr>
              <a:t>Official competition matches cannot commence or continue without a referee. </a:t>
            </a:r>
          </a:p>
          <a:p>
            <a:r>
              <a:rPr lang="en-US" sz="5500" dirty="0">
                <a:solidFill>
                  <a:srgbClr val="FF7575"/>
                </a:solidFill>
                <a:latin typeface="Roag Light" panose="020B0404040502030203" pitchFamily="34" charset="0"/>
              </a:rPr>
              <a:t>A.2.5 </a:t>
            </a:r>
            <a:r>
              <a:rPr lang="en-US" sz="5500" dirty="0">
                <a:solidFill>
                  <a:srgbClr val="263D2B"/>
                </a:solidFill>
                <a:latin typeface="Roag Light" panose="020B0404040502030203" pitchFamily="34" charset="0"/>
              </a:rPr>
              <a:t>Friendly matches do not contribute to official records or competition standings.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A.3 Authority of Referees </a:t>
            </a:r>
          </a:p>
          <a:p>
            <a:r>
              <a:rPr lang="en-US" sz="5500" dirty="0">
                <a:solidFill>
                  <a:srgbClr val="FF7575"/>
                </a:solidFill>
                <a:latin typeface="Roag Light" panose="020B0404040502030203" pitchFamily="34" charset="0"/>
              </a:rPr>
              <a:t>A.3.1 </a:t>
            </a:r>
            <a:r>
              <a:rPr lang="en-US" sz="5500" dirty="0">
                <a:solidFill>
                  <a:srgbClr val="263D2B"/>
                </a:solidFill>
                <a:latin typeface="Roag Light" panose="020B0404040502030203" pitchFamily="34" charset="0"/>
              </a:rPr>
              <a:t>A match is controlled by a referee who has full authority to enforce the Laws of SLAPS. </a:t>
            </a:r>
          </a:p>
          <a:p>
            <a:r>
              <a:rPr lang="en-US" sz="5500" dirty="0">
                <a:solidFill>
                  <a:srgbClr val="FF7575"/>
                </a:solidFill>
                <a:latin typeface="Roag Light" panose="020B0404040502030203" pitchFamily="34" charset="0"/>
              </a:rPr>
              <a:t>A.3.2 </a:t>
            </a:r>
            <a:r>
              <a:rPr lang="en-US" sz="5500" dirty="0">
                <a:solidFill>
                  <a:srgbClr val="263D2B"/>
                </a:solidFill>
                <a:latin typeface="Roag Light" panose="020B0404040502030203" pitchFamily="34" charset="0"/>
              </a:rPr>
              <a:t>The referee’s decisions regarding facts connected with play, including slaps, timing, boundary violations, card placement, stalemates and draw deck procedures, are final. </a:t>
            </a:r>
          </a:p>
          <a:p>
            <a:endParaRPr lang="en-GB" sz="5500" dirty="0">
              <a:solidFill>
                <a:srgbClr val="263D2B"/>
              </a:solidFill>
              <a:latin typeface="Roag Light" panose="020B0404040502030203" pitchFamily="34" charset="0"/>
            </a:endParaRPr>
          </a:p>
        </p:txBody>
      </p:sp>
      <p:sp>
        <p:nvSpPr>
          <p:cNvPr id="12" name="TextBox 11">
            <a:extLst>
              <a:ext uri="{FF2B5EF4-FFF2-40B4-BE49-F238E27FC236}">
                <a16:creationId xmlns:a16="http://schemas.microsoft.com/office/drawing/2014/main" id="{0F9ABE9A-46A9-F5B0-EC9E-B795288822D0}"/>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A</a:t>
            </a:r>
          </a:p>
          <a:p>
            <a:r>
              <a:rPr lang="en-US" dirty="0">
                <a:solidFill>
                  <a:srgbClr val="263D2B"/>
                </a:solidFill>
                <a:latin typeface="Roag" panose="020B0504040502030203" pitchFamily="34" charset="0"/>
              </a:rPr>
              <a:t>General Provisions</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14" name="Slide Number Placeholder 13">
            <a:extLst>
              <a:ext uri="{FF2B5EF4-FFF2-40B4-BE49-F238E27FC236}">
                <a16:creationId xmlns:a16="http://schemas.microsoft.com/office/drawing/2014/main" id="{0A307D71-E732-50D0-845E-CFCD0285EF64}"/>
              </a:ext>
            </a:extLst>
          </p:cNvPr>
          <p:cNvSpPr>
            <a:spLocks noGrp="1"/>
          </p:cNvSpPr>
          <p:nvPr>
            <p:ph type="sldNum" sz="quarter" idx="12"/>
          </p:nvPr>
        </p:nvSpPr>
        <p:spPr/>
        <p:txBody>
          <a:bodyPr/>
          <a:lstStyle/>
          <a:p>
            <a:fld id="{6732928E-5997-48F8-AC23-6F94313F3A6B}" type="slidenum">
              <a:rPr lang="en-GB" smtClean="0"/>
              <a:t>6</a:t>
            </a:fld>
            <a:endParaRPr lang="en-GB" dirty="0"/>
          </a:p>
        </p:txBody>
      </p:sp>
      <p:sp>
        <p:nvSpPr>
          <p:cNvPr id="3" name="TextBox 2">
            <a:extLst>
              <a:ext uri="{FF2B5EF4-FFF2-40B4-BE49-F238E27FC236}">
                <a16:creationId xmlns:a16="http://schemas.microsoft.com/office/drawing/2014/main" id="{8157A0A8-62F7-E777-2752-A31EFA9853CD}"/>
              </a:ext>
            </a:extLst>
          </p:cNvPr>
          <p:cNvSpPr txBox="1"/>
          <p:nvPr/>
        </p:nvSpPr>
        <p:spPr>
          <a:xfrm>
            <a:off x="7857653" y="20388296"/>
            <a:ext cx="10446065" cy="3939540"/>
          </a:xfrm>
          <a:prstGeom prst="rect">
            <a:avLst/>
          </a:prstGeom>
          <a:noFill/>
        </p:spPr>
        <p:txBody>
          <a:bodyPr wrap="square" rtlCol="0">
            <a:spAutoFit/>
          </a:bodyPr>
          <a:lstStyle/>
          <a:p>
            <a:r>
              <a:rPr lang="en-US" sz="25000" dirty="0">
                <a:solidFill>
                  <a:srgbClr val="FF7575"/>
                </a:solidFill>
                <a:latin typeface="Roag Light" panose="020B0404040502030203" pitchFamily="34" charset="0"/>
              </a:rPr>
              <a:t>Law</a:t>
            </a:r>
            <a:endParaRPr lang="en-GB" sz="25000" dirty="0">
              <a:solidFill>
                <a:srgbClr val="FF7575"/>
              </a:solidFill>
              <a:latin typeface="Roag Light" panose="020B0404040502030203" pitchFamily="34" charset="0"/>
            </a:endParaRPr>
          </a:p>
        </p:txBody>
      </p:sp>
      <p:sp>
        <p:nvSpPr>
          <p:cNvPr id="6" name="TextBox 5">
            <a:extLst>
              <a:ext uri="{FF2B5EF4-FFF2-40B4-BE49-F238E27FC236}">
                <a16:creationId xmlns:a16="http://schemas.microsoft.com/office/drawing/2014/main" id="{0CB46CC2-D4CB-9097-8326-8B89AAD0141F}"/>
              </a:ext>
            </a:extLst>
          </p:cNvPr>
          <p:cNvSpPr txBox="1"/>
          <p:nvPr/>
        </p:nvSpPr>
        <p:spPr>
          <a:xfrm>
            <a:off x="8137052" y="22358066"/>
            <a:ext cx="10446065" cy="11572399"/>
          </a:xfrm>
          <a:prstGeom prst="rect">
            <a:avLst/>
          </a:prstGeom>
          <a:noFill/>
        </p:spPr>
        <p:txBody>
          <a:bodyPr wrap="square" rtlCol="0">
            <a:spAutoFit/>
          </a:bodyPr>
          <a:lstStyle/>
          <a:p>
            <a:r>
              <a:rPr lang="en-US" sz="74600" dirty="0">
                <a:solidFill>
                  <a:srgbClr val="FF7575"/>
                </a:solidFill>
                <a:latin typeface="Roag" panose="020B0504040502030203" pitchFamily="34" charset="0"/>
              </a:rPr>
              <a:t>A</a:t>
            </a:r>
            <a:endParaRPr lang="en-GB" sz="74600" dirty="0">
              <a:solidFill>
                <a:srgbClr val="FF7575"/>
              </a:solidFill>
              <a:latin typeface="Roag" panose="020B0504040502030203" pitchFamily="34" charset="0"/>
            </a:endParaRPr>
          </a:p>
        </p:txBody>
      </p:sp>
      <p:cxnSp>
        <p:nvCxnSpPr>
          <p:cNvPr id="9" name="Straight Connector 8">
            <a:extLst>
              <a:ext uri="{FF2B5EF4-FFF2-40B4-BE49-F238E27FC236}">
                <a16:creationId xmlns:a16="http://schemas.microsoft.com/office/drawing/2014/main" id="{F3369CB8-394B-7686-9E10-2863C8DBBA2E}"/>
              </a:ext>
            </a:extLst>
          </p:cNvPr>
          <p:cNvCxnSpPr>
            <a:cxnSpLocks/>
          </p:cNvCxnSpPr>
          <p:nvPr/>
        </p:nvCxnSpPr>
        <p:spPr>
          <a:xfrm>
            <a:off x="7641390" y="2862296"/>
            <a:ext cx="0" cy="29075982"/>
          </a:xfrm>
          <a:prstGeom prst="line">
            <a:avLst/>
          </a:prstGeom>
          <a:ln>
            <a:solidFill>
              <a:srgbClr val="FF75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86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4E26F-2C48-D53B-D901-399419CD0C8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3D7A229-013F-378F-33E5-8BEE0E1EC7AC}"/>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9DA99D42-4249-95B6-C7B2-99BB80EBBB74}"/>
              </a:ext>
            </a:extLst>
          </p:cNvPr>
          <p:cNvSpPr/>
          <p:nvPr/>
        </p:nvSpPr>
        <p:spPr>
          <a:xfrm>
            <a:off x="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8EE23B6B-2C85-41A6-CD8F-F398D258B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8F6F4D11-2405-F7BB-9A72-E3980D3B7E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11" name="TextBox 10">
            <a:extLst>
              <a:ext uri="{FF2B5EF4-FFF2-40B4-BE49-F238E27FC236}">
                <a16:creationId xmlns:a16="http://schemas.microsoft.com/office/drawing/2014/main" id="{FD3BA69F-F4A0-5DEA-E4D4-8F7039C24C45}"/>
              </a:ext>
            </a:extLst>
          </p:cNvPr>
          <p:cNvSpPr txBox="1"/>
          <p:nvPr/>
        </p:nvSpPr>
        <p:spPr>
          <a:xfrm>
            <a:off x="24892000" y="3720615"/>
            <a:ext cx="21399500" cy="25483899"/>
          </a:xfrm>
          <a:prstGeom prst="rect">
            <a:avLst/>
          </a:prstGeom>
          <a:noFill/>
        </p:spPr>
        <p:txBody>
          <a:bodyPr wrap="square" rtlCol="0">
            <a:spAutoFit/>
          </a:bodyPr>
          <a:lstStyle/>
          <a:p>
            <a:r>
              <a:rPr lang="en-US" sz="5500" dirty="0">
                <a:solidFill>
                  <a:srgbClr val="FF7575"/>
                </a:solidFill>
                <a:latin typeface="Roag Light" panose="020B0404040502030203" pitchFamily="34" charset="0"/>
              </a:rPr>
              <a:t>A.4.8 </a:t>
            </a:r>
            <a:r>
              <a:rPr lang="en-US" sz="5500" dirty="0">
                <a:solidFill>
                  <a:srgbClr val="263D2B"/>
                </a:solidFill>
                <a:latin typeface="Roag Light" panose="020B0404040502030203" pitchFamily="34" charset="0"/>
              </a:rPr>
              <a:t>“Match” – A series of one or more Games played until one player has no cards remaining under their control. </a:t>
            </a:r>
          </a:p>
          <a:p>
            <a:r>
              <a:rPr lang="en-US" sz="5500" dirty="0">
                <a:solidFill>
                  <a:srgbClr val="FF7575"/>
                </a:solidFill>
                <a:latin typeface="Roag Light" panose="020B0404040502030203" pitchFamily="34" charset="0"/>
              </a:rPr>
              <a:t>A.4.9 </a:t>
            </a:r>
            <a:r>
              <a:rPr lang="en-US" sz="5500" dirty="0">
                <a:solidFill>
                  <a:srgbClr val="263D2B"/>
                </a:solidFill>
                <a:latin typeface="Roag Light" panose="020B0404040502030203" pitchFamily="34" charset="0"/>
              </a:rPr>
              <a:t>“Game” – A single instance of play ending when one player clears their Foundation Pile. </a:t>
            </a:r>
          </a:p>
          <a:p>
            <a:r>
              <a:rPr lang="en-US" sz="5500" dirty="0">
                <a:solidFill>
                  <a:srgbClr val="FF7575"/>
                </a:solidFill>
                <a:latin typeface="Roag Light" panose="020B0404040502030203" pitchFamily="34" charset="0"/>
              </a:rPr>
              <a:t>A.4.10 </a:t>
            </a:r>
            <a:r>
              <a:rPr lang="en-US" sz="5500" dirty="0">
                <a:solidFill>
                  <a:srgbClr val="263D2B"/>
                </a:solidFill>
                <a:latin typeface="Roag Light" panose="020B0404040502030203" pitchFamily="34" charset="0"/>
              </a:rPr>
              <a:t>“Card Ownership” – The status of which cards belong to a player for the duration of the match, including borrowed or acquired cards. </a:t>
            </a:r>
          </a:p>
          <a:p>
            <a:r>
              <a:rPr lang="en-US" sz="5500" dirty="0">
                <a:solidFill>
                  <a:srgbClr val="FF7575"/>
                </a:solidFill>
                <a:latin typeface="Roag Light" panose="020B0404040502030203" pitchFamily="34" charset="0"/>
              </a:rPr>
              <a:t>A.4.11 </a:t>
            </a:r>
            <a:r>
              <a:rPr lang="en-US" sz="5500" dirty="0">
                <a:solidFill>
                  <a:srgbClr val="263D2B"/>
                </a:solidFill>
                <a:latin typeface="Roag Light" panose="020B0404040502030203" pitchFamily="34" charset="0"/>
              </a:rPr>
              <a:t>“Card reveal” – The action of flipping the top card on each draw deck pile onto the centre pile.</a:t>
            </a:r>
          </a:p>
          <a:p>
            <a:r>
              <a:rPr lang="en-US" sz="5500" dirty="0">
                <a:solidFill>
                  <a:srgbClr val="263D2B"/>
                </a:solidFill>
                <a:latin typeface="Roag Light" panose="020B0404040502030203" pitchFamily="34" charset="0"/>
              </a:rPr>
              <a:t> </a:t>
            </a:r>
          </a:p>
          <a:p>
            <a:r>
              <a:rPr lang="en-US" sz="5500" dirty="0">
                <a:solidFill>
                  <a:srgbClr val="263D2B"/>
                </a:solidFill>
                <a:latin typeface="Roag Medium" panose="020B0604040502030203" pitchFamily="34" charset="0"/>
              </a:rPr>
              <a:t>A.5 Overriding Principles </a:t>
            </a:r>
          </a:p>
          <a:p>
            <a:r>
              <a:rPr lang="en-US" sz="5500" dirty="0">
                <a:solidFill>
                  <a:srgbClr val="FF7575"/>
                </a:solidFill>
                <a:latin typeface="Roag Light" panose="020B0404040502030203" pitchFamily="34" charset="0"/>
              </a:rPr>
              <a:t>A.5.1 </a:t>
            </a:r>
            <a:r>
              <a:rPr lang="en-US" sz="5500" dirty="0">
                <a:solidFill>
                  <a:srgbClr val="263D2B"/>
                </a:solidFill>
                <a:latin typeface="Roag Light" panose="020B0404040502030203" pitchFamily="34" charset="0"/>
              </a:rPr>
              <a:t>The Laws must be interpreted in accordance with the spirit and intention of SLAPS. </a:t>
            </a:r>
          </a:p>
          <a:p>
            <a:r>
              <a:rPr lang="en-US" sz="5500" dirty="0">
                <a:solidFill>
                  <a:srgbClr val="FF7575"/>
                </a:solidFill>
                <a:latin typeface="Roag Light" panose="020B0404040502030203" pitchFamily="34" charset="0"/>
              </a:rPr>
              <a:t>A.5.2 </a:t>
            </a:r>
            <a:r>
              <a:rPr lang="en-US" sz="5500" dirty="0">
                <a:solidFill>
                  <a:srgbClr val="263D2B"/>
                </a:solidFill>
                <a:latin typeface="Roag Light" panose="020B0404040502030203" pitchFamily="34" charset="0"/>
              </a:rPr>
              <a:t>Players must not exploit loopholes or unusual situations to gain unfair advantage. </a:t>
            </a:r>
          </a:p>
          <a:p>
            <a:r>
              <a:rPr lang="en-US" sz="5500" dirty="0">
                <a:solidFill>
                  <a:srgbClr val="FF7575"/>
                </a:solidFill>
                <a:latin typeface="Roag Light" panose="020B0404040502030203" pitchFamily="34" charset="0"/>
              </a:rPr>
              <a:t>A.5.3 </a:t>
            </a:r>
            <a:r>
              <a:rPr lang="en-US" sz="5500" dirty="0">
                <a:solidFill>
                  <a:srgbClr val="263D2B"/>
                </a:solidFill>
                <a:latin typeface="Roag Light" panose="020B0404040502030203" pitchFamily="34" charset="0"/>
              </a:rPr>
              <a:t>Where the Laws do not explicitly cover a situation, referees must make a decision based on fairness, flow, and established competitive standards.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A.6 Spirit of the Game </a:t>
            </a:r>
          </a:p>
          <a:p>
            <a:r>
              <a:rPr lang="en-US" sz="5500" dirty="0">
                <a:solidFill>
                  <a:srgbClr val="FF7575"/>
                </a:solidFill>
                <a:latin typeface="Roag Light" panose="020B0404040502030203" pitchFamily="34" charset="0"/>
              </a:rPr>
              <a:t>A.6.1 </a:t>
            </a:r>
            <a:r>
              <a:rPr lang="en-US" sz="5500" dirty="0">
                <a:solidFill>
                  <a:srgbClr val="263D2B"/>
                </a:solidFill>
                <a:latin typeface="Roag Light" panose="020B0404040502030203" pitchFamily="34" charset="0"/>
              </a:rPr>
              <a:t>SLAPS is built on reflex, accuracy, fairness, respect and the simultaneous nature of play. </a:t>
            </a:r>
          </a:p>
          <a:p>
            <a:r>
              <a:rPr lang="en-US" sz="5500" dirty="0">
                <a:solidFill>
                  <a:srgbClr val="FF7575"/>
                </a:solidFill>
                <a:latin typeface="Roag Light" panose="020B0404040502030203" pitchFamily="34" charset="0"/>
              </a:rPr>
              <a:t>A.6.2 </a:t>
            </a:r>
            <a:r>
              <a:rPr lang="en-US" sz="5500" dirty="0">
                <a:solidFill>
                  <a:srgbClr val="263D2B"/>
                </a:solidFill>
                <a:latin typeface="Roag Light" panose="020B0404040502030203" pitchFamily="34" charset="0"/>
              </a:rPr>
              <a:t>Players are expected to act with honesty, integrity and sportsmanship at all times. </a:t>
            </a:r>
          </a:p>
          <a:p>
            <a:r>
              <a:rPr lang="en-US" sz="5500" dirty="0">
                <a:solidFill>
                  <a:srgbClr val="FF7575"/>
                </a:solidFill>
                <a:latin typeface="Roag Light" panose="020B0404040502030203" pitchFamily="34" charset="0"/>
              </a:rPr>
              <a:t>A.6.3 </a:t>
            </a:r>
            <a:r>
              <a:rPr lang="en-US" sz="5500" dirty="0">
                <a:solidFill>
                  <a:srgbClr val="263D2B"/>
                </a:solidFill>
                <a:latin typeface="Roag Light" panose="020B0404040502030203" pitchFamily="34" charset="0"/>
              </a:rPr>
              <a:t>Excessive confrontation, deliberate disruption or attempts to manipulate restarts undermine the game and may result in disciplinary action. </a:t>
            </a:r>
          </a:p>
          <a:p>
            <a:r>
              <a:rPr lang="en-US" sz="5500" dirty="0">
                <a:solidFill>
                  <a:srgbClr val="FF7575"/>
                </a:solidFill>
                <a:latin typeface="Roag Light" panose="020B0404040502030203" pitchFamily="34" charset="0"/>
              </a:rPr>
              <a:t>A.6.4 </a:t>
            </a:r>
            <a:r>
              <a:rPr lang="en-US" sz="5500" dirty="0">
                <a:solidFill>
                  <a:srgbClr val="263D2B"/>
                </a:solidFill>
                <a:latin typeface="Roag Light" panose="020B0404040502030203" pitchFamily="34" charset="0"/>
              </a:rPr>
              <a:t>Participants must respect the opposition, officials, equipment and the Laws. </a:t>
            </a:r>
          </a:p>
          <a:p>
            <a:r>
              <a:rPr lang="en-US" sz="5500" dirty="0">
                <a:solidFill>
                  <a:srgbClr val="FF7575"/>
                </a:solidFill>
                <a:latin typeface="Roag Light" panose="020B0404040502030203" pitchFamily="34" charset="0"/>
              </a:rPr>
              <a:t>A.6.5 </a:t>
            </a:r>
            <a:r>
              <a:rPr lang="en-US" sz="5500" dirty="0">
                <a:solidFill>
                  <a:srgbClr val="263D2B"/>
                </a:solidFill>
                <a:latin typeface="Roag Light" panose="020B0404040502030203" pitchFamily="34" charset="0"/>
              </a:rPr>
              <a:t>The goal of the Spirit of the Game is to safeguard enjoyment, ensure fairness and maintain the tempo and character of SLAPS. </a:t>
            </a:r>
          </a:p>
        </p:txBody>
      </p:sp>
      <p:sp>
        <p:nvSpPr>
          <p:cNvPr id="12" name="TextBox 11">
            <a:extLst>
              <a:ext uri="{FF2B5EF4-FFF2-40B4-BE49-F238E27FC236}">
                <a16:creationId xmlns:a16="http://schemas.microsoft.com/office/drawing/2014/main" id="{C36F7A9C-60E5-F115-0433-E7F1DA8748B1}"/>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Slaps – Slim Edition </a:t>
            </a:r>
          </a:p>
          <a:p>
            <a:r>
              <a:rPr lang="en-US" i="1" dirty="0">
                <a:solidFill>
                  <a:srgbClr val="263D2B"/>
                </a:solidFill>
                <a:latin typeface="Roag" panose="020B0504040502030203" pitchFamily="34" charset="0"/>
              </a:rPr>
              <a:t>Beginners Guide</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3" name="TextBox 2">
            <a:extLst>
              <a:ext uri="{FF2B5EF4-FFF2-40B4-BE49-F238E27FC236}">
                <a16:creationId xmlns:a16="http://schemas.microsoft.com/office/drawing/2014/main" id="{4464248A-60AC-A96B-FA1B-0E768450CD04}"/>
              </a:ext>
            </a:extLst>
          </p:cNvPr>
          <p:cNvSpPr txBox="1"/>
          <p:nvPr/>
        </p:nvSpPr>
        <p:spPr>
          <a:xfrm>
            <a:off x="1746250" y="3720616"/>
            <a:ext cx="21399500" cy="28023056"/>
          </a:xfrm>
          <a:prstGeom prst="rect">
            <a:avLst/>
          </a:prstGeom>
          <a:noFill/>
        </p:spPr>
        <p:txBody>
          <a:bodyPr wrap="square" rtlCol="0">
            <a:spAutoFit/>
          </a:bodyPr>
          <a:lstStyle/>
          <a:p>
            <a:r>
              <a:rPr lang="en-US" sz="5500" dirty="0">
                <a:solidFill>
                  <a:srgbClr val="FF7575"/>
                </a:solidFill>
                <a:latin typeface="Roag Light" panose="020B0404040502030203" pitchFamily="34" charset="0"/>
              </a:rPr>
              <a:t>A.3.3 </a:t>
            </a:r>
            <a:r>
              <a:rPr lang="en-US" sz="5500" dirty="0">
                <a:solidFill>
                  <a:srgbClr val="263D2B"/>
                </a:solidFill>
                <a:latin typeface="Roag Light" panose="020B0404040502030203" pitchFamily="34" charset="0"/>
              </a:rPr>
              <a:t>The referee may consult assistant officials or video review, where available, but is not obliged to do so. </a:t>
            </a:r>
          </a:p>
          <a:p>
            <a:r>
              <a:rPr lang="en-US" sz="5500" dirty="0">
                <a:solidFill>
                  <a:srgbClr val="FF7575"/>
                </a:solidFill>
                <a:latin typeface="Roag Light" panose="020B0404040502030203" pitchFamily="34" charset="0"/>
              </a:rPr>
              <a:t>A.3.3.1 </a:t>
            </a:r>
            <a:r>
              <a:rPr lang="en-US" sz="5500" dirty="0">
                <a:solidFill>
                  <a:srgbClr val="263D2B"/>
                </a:solidFill>
                <a:latin typeface="Roag Light" panose="020B0404040502030203" pitchFamily="34" charset="0"/>
              </a:rPr>
              <a:t>Assistant referees may be used to provide additional information during a match but are not required. The referee’s decision takes precedence in all cases. </a:t>
            </a:r>
          </a:p>
          <a:p>
            <a:r>
              <a:rPr lang="en-US" sz="5500" dirty="0">
                <a:solidFill>
                  <a:srgbClr val="FF7575"/>
                </a:solidFill>
                <a:latin typeface="Roag Light" panose="020B0404040502030203" pitchFamily="34" charset="0"/>
              </a:rPr>
              <a:t>A.3.4 </a:t>
            </a:r>
            <a:r>
              <a:rPr lang="en-US" sz="5500" dirty="0">
                <a:solidFill>
                  <a:srgbClr val="263D2B"/>
                </a:solidFill>
                <a:latin typeface="Roag Light" panose="020B0404040502030203" pitchFamily="34" charset="0"/>
              </a:rPr>
              <a:t>The referee may stop, suspend or terminate a match if: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A.3.4.1 </a:t>
            </a:r>
            <a:r>
              <a:rPr lang="en-US" sz="5500" dirty="0">
                <a:solidFill>
                  <a:srgbClr val="263D2B"/>
                </a:solidFill>
                <a:latin typeface="Roag Light" panose="020B0404040502030203" pitchFamily="34" charset="0"/>
              </a:rPr>
              <a:t>external interference occurs.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A.3.4.2</a:t>
            </a:r>
            <a:r>
              <a:rPr lang="en-US" sz="5500" dirty="0">
                <a:solidFill>
                  <a:srgbClr val="263D2B"/>
                </a:solidFill>
                <a:latin typeface="Roag Light" panose="020B0404040502030203" pitchFamily="34" charset="0"/>
              </a:rPr>
              <a:t> equipment becomes unsafe or unfit;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A.3.4.3 </a:t>
            </a:r>
            <a:r>
              <a:rPr lang="en-US" sz="5500" dirty="0">
                <a:solidFill>
                  <a:srgbClr val="263D2B"/>
                </a:solidFill>
                <a:latin typeface="Roag Light" panose="020B0404040502030203" pitchFamily="34" charset="0"/>
              </a:rPr>
              <a:t>a player’s conduct makes continuation impossible;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A.3.4.4 </a:t>
            </a:r>
            <a:r>
              <a:rPr lang="en-US" sz="5500" dirty="0">
                <a:solidFill>
                  <a:srgbClr val="263D2B"/>
                </a:solidFill>
                <a:latin typeface="Roag Light" panose="020B0404040502030203" pitchFamily="34" charset="0"/>
              </a:rPr>
              <a:t>any situation arises that prevents fair play. </a:t>
            </a:r>
          </a:p>
          <a:p>
            <a:r>
              <a:rPr lang="en-US" sz="5500" dirty="0">
                <a:solidFill>
                  <a:srgbClr val="FF7575"/>
                </a:solidFill>
                <a:latin typeface="Roag Light" panose="020B0404040502030203" pitchFamily="34" charset="0"/>
              </a:rPr>
              <a:t>A.3.5 </a:t>
            </a:r>
            <a:r>
              <a:rPr lang="en-US" sz="5500" dirty="0">
                <a:solidFill>
                  <a:srgbClr val="263D2B"/>
                </a:solidFill>
                <a:latin typeface="Roag Light" panose="020B0404040502030203" pitchFamily="34" charset="0"/>
              </a:rPr>
              <a:t>Participants must respect the referee’s authority at all times. </a:t>
            </a:r>
          </a:p>
          <a:p>
            <a:r>
              <a:rPr lang="en-US" sz="5500" dirty="0">
                <a:solidFill>
                  <a:srgbClr val="FF7575"/>
                </a:solidFill>
                <a:latin typeface="Roag Light" panose="020B0404040502030203" pitchFamily="34" charset="0"/>
              </a:rPr>
              <a:t>A.3.6 </a:t>
            </a:r>
            <a:r>
              <a:rPr lang="en-US" sz="5500" dirty="0">
                <a:solidFill>
                  <a:srgbClr val="263D2B"/>
                </a:solidFill>
                <a:latin typeface="Roag Light" panose="020B0404040502030203" pitchFamily="34" charset="0"/>
              </a:rPr>
              <a:t>Players may request clarification of a referee’s decision only when gameplay is not ongoing and only when done respectfully. </a:t>
            </a:r>
          </a:p>
          <a:p>
            <a:r>
              <a:rPr lang="en-US" sz="5500" dirty="0">
                <a:solidFill>
                  <a:srgbClr val="FF7575"/>
                </a:solidFill>
                <a:latin typeface="Roag Light" panose="020B0404040502030203" pitchFamily="34" charset="0"/>
              </a:rPr>
              <a:t>A.3.7 </a:t>
            </a:r>
            <a:r>
              <a:rPr lang="en-US" sz="5500" dirty="0">
                <a:solidFill>
                  <a:srgbClr val="263D2B"/>
                </a:solidFill>
                <a:latin typeface="Roag Light" panose="020B0404040502030203" pitchFamily="34" charset="0"/>
              </a:rPr>
              <a:t>No player may challenge the authority of the referee or dispute the referee’s final decision.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A.4 Definitions - Key Terms </a:t>
            </a:r>
          </a:p>
          <a:p>
            <a:r>
              <a:rPr lang="en-US" sz="5500" i="1" dirty="0">
                <a:solidFill>
                  <a:srgbClr val="263D2B"/>
                </a:solidFill>
                <a:latin typeface="Roag Light" panose="020B0404040502030203" pitchFamily="34" charset="0"/>
              </a:rPr>
              <a:t>This is a legal definitions section—not a glossary. Only essential rule-terminology appears here.</a:t>
            </a:r>
          </a:p>
          <a:p>
            <a:r>
              <a:rPr lang="en-US" sz="5500" dirty="0">
                <a:solidFill>
                  <a:srgbClr val="FF7575"/>
                </a:solidFill>
                <a:latin typeface="Roag Light" panose="020B0404040502030203" pitchFamily="34" charset="0"/>
              </a:rPr>
              <a:t>A.4.1 </a:t>
            </a:r>
            <a:r>
              <a:rPr lang="en-US" sz="5500" dirty="0">
                <a:solidFill>
                  <a:srgbClr val="263D2B"/>
                </a:solidFill>
                <a:latin typeface="Roag Light" panose="020B0404040502030203" pitchFamily="34" charset="0"/>
              </a:rPr>
              <a:t>“Foundation Pile” – The structured arrangement of ten cards (4–3–2–1</a:t>
            </a:r>
            <a:r>
              <a:rPr lang="en-US" sz="5500" dirty="0">
                <a:solidFill>
                  <a:srgbClr val="263D2B"/>
                </a:solidFill>
                <a:latin typeface="+mj-lt"/>
              </a:rPr>
              <a:t>) </a:t>
            </a:r>
            <a:r>
              <a:rPr lang="en-US" sz="5500" dirty="0">
                <a:solidFill>
                  <a:srgbClr val="263D2B"/>
                </a:solidFill>
                <a:latin typeface="Roag Light" panose="020B0404040502030203" pitchFamily="34" charset="0"/>
              </a:rPr>
              <a:t>from which players play live cards. </a:t>
            </a:r>
          </a:p>
          <a:p>
            <a:r>
              <a:rPr lang="en-US" sz="5500" dirty="0">
                <a:solidFill>
                  <a:srgbClr val="FF7575"/>
                </a:solidFill>
                <a:latin typeface="Roag Light" panose="020B0404040502030203" pitchFamily="34" charset="0"/>
              </a:rPr>
              <a:t>A.4.2 </a:t>
            </a:r>
            <a:r>
              <a:rPr lang="en-US" sz="5500" dirty="0">
                <a:solidFill>
                  <a:srgbClr val="263D2B"/>
                </a:solidFill>
                <a:latin typeface="Roag Light" panose="020B0404040502030203" pitchFamily="34" charset="0"/>
              </a:rPr>
              <a:t>“Live Card” – The uppermost face-up card of any part of the Foundation Pile that is legally playable. </a:t>
            </a:r>
          </a:p>
          <a:p>
            <a:r>
              <a:rPr lang="en-US" sz="5500" dirty="0">
                <a:solidFill>
                  <a:srgbClr val="FF7575"/>
                </a:solidFill>
                <a:latin typeface="Roag Light" panose="020B0404040502030203" pitchFamily="34" charset="0"/>
              </a:rPr>
              <a:t>A.4.3 </a:t>
            </a:r>
            <a:r>
              <a:rPr lang="en-US" sz="5500" dirty="0">
                <a:solidFill>
                  <a:srgbClr val="263D2B"/>
                </a:solidFill>
                <a:latin typeface="Roag Light" panose="020B0404040502030203" pitchFamily="34" charset="0"/>
              </a:rPr>
              <a:t>“Boundary” – The marked line on the mat indicating the limit beyond which only one legally playable card may be present. </a:t>
            </a:r>
          </a:p>
          <a:p>
            <a:r>
              <a:rPr lang="en-US" sz="5500" dirty="0">
                <a:solidFill>
                  <a:srgbClr val="FF7575"/>
                </a:solidFill>
                <a:latin typeface="Roag Light" panose="020B0404040502030203" pitchFamily="34" charset="0"/>
              </a:rPr>
              <a:t>A.4.4 </a:t>
            </a:r>
            <a:r>
              <a:rPr lang="en-US" sz="5500" dirty="0">
                <a:solidFill>
                  <a:srgbClr val="263D2B"/>
                </a:solidFill>
                <a:latin typeface="Roag Light" panose="020B0404040502030203" pitchFamily="34" charset="0"/>
              </a:rPr>
              <a:t>“Draw Deck” – A player’s reserve pile of face-down cards used for stalemate reveals and initial setup. </a:t>
            </a:r>
          </a:p>
          <a:p>
            <a:r>
              <a:rPr lang="en-US" sz="5500" dirty="0">
                <a:solidFill>
                  <a:srgbClr val="FF7575"/>
                </a:solidFill>
                <a:latin typeface="Roag Light" panose="020B0404040502030203" pitchFamily="34" charset="0"/>
              </a:rPr>
              <a:t>A.4.5 </a:t>
            </a:r>
            <a:r>
              <a:rPr lang="en-US" sz="5500" dirty="0">
                <a:solidFill>
                  <a:srgbClr val="263D2B"/>
                </a:solidFill>
                <a:latin typeface="Roag Light" panose="020B0404040502030203" pitchFamily="34" charset="0"/>
              </a:rPr>
              <a:t>“Centre Piles” – The two piles of shared play where cards are placed in sequence. </a:t>
            </a:r>
          </a:p>
          <a:p>
            <a:r>
              <a:rPr lang="en-US" sz="5500" dirty="0">
                <a:solidFill>
                  <a:srgbClr val="FF7575"/>
                </a:solidFill>
                <a:latin typeface="Roag Light" panose="020B0404040502030203" pitchFamily="34" charset="0"/>
              </a:rPr>
              <a:t>A.4.6 </a:t>
            </a:r>
            <a:r>
              <a:rPr lang="en-US" sz="5500" dirty="0">
                <a:solidFill>
                  <a:srgbClr val="263D2B"/>
                </a:solidFill>
                <a:latin typeface="Roag Light" panose="020B0404040502030203" pitchFamily="34" charset="0"/>
              </a:rPr>
              <a:t>“Slap” – A reflex challenge triggered when both Centre Piles display cards of the same rank. </a:t>
            </a:r>
          </a:p>
          <a:p>
            <a:r>
              <a:rPr lang="en-US" sz="5500" dirty="0">
                <a:solidFill>
                  <a:srgbClr val="FF7575"/>
                </a:solidFill>
                <a:latin typeface="Roag Light" panose="020B0404040502030203" pitchFamily="34" charset="0"/>
              </a:rPr>
              <a:t>A.4.7 </a:t>
            </a:r>
            <a:r>
              <a:rPr lang="en-US" sz="5500" dirty="0">
                <a:solidFill>
                  <a:srgbClr val="263D2B"/>
                </a:solidFill>
                <a:latin typeface="Roag Light" panose="020B0404040502030203" pitchFamily="34" charset="0"/>
              </a:rPr>
              <a:t>“Stalemate” – A state in which no legal moves exist for either player, requiring a Draw Deck reveal restart. </a:t>
            </a:r>
          </a:p>
        </p:txBody>
      </p:sp>
      <p:sp>
        <p:nvSpPr>
          <p:cNvPr id="6" name="Slide Number Placeholder 5">
            <a:extLst>
              <a:ext uri="{FF2B5EF4-FFF2-40B4-BE49-F238E27FC236}">
                <a16:creationId xmlns:a16="http://schemas.microsoft.com/office/drawing/2014/main" id="{D8A44D74-0034-1865-282E-A092AF6DB2F8}"/>
              </a:ext>
            </a:extLst>
          </p:cNvPr>
          <p:cNvSpPr>
            <a:spLocks noGrp="1"/>
          </p:cNvSpPr>
          <p:nvPr>
            <p:ph type="sldNum" sz="quarter" idx="12"/>
          </p:nvPr>
        </p:nvSpPr>
        <p:spPr/>
        <p:txBody>
          <a:bodyPr/>
          <a:lstStyle/>
          <a:p>
            <a:fld id="{6732928E-5997-48F8-AC23-6F94313F3A6B}" type="slidenum">
              <a:rPr lang="en-GB" smtClean="0"/>
              <a:t>7</a:t>
            </a:fld>
            <a:endParaRPr lang="en-GB" dirty="0"/>
          </a:p>
        </p:txBody>
      </p:sp>
    </p:spTree>
    <p:extLst>
      <p:ext uri="{BB962C8B-B14F-4D97-AF65-F5344CB8AC3E}">
        <p14:creationId xmlns:p14="http://schemas.microsoft.com/office/powerpoint/2010/main" val="212191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7A3C5-EE82-2411-3001-F787669AAE7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633786F-F05B-30B2-5023-6581FC2A9252}"/>
              </a:ext>
            </a:extLst>
          </p:cNvPr>
          <p:cNvSpPr/>
          <p:nvPr/>
        </p:nvSpPr>
        <p:spPr>
          <a:xfrm>
            <a:off x="23399750" y="0"/>
            <a:ext cx="23399750" cy="3308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E0D18F75-D6B5-B95F-1E85-08AAE6CEF259}"/>
              </a:ext>
            </a:extLst>
          </p:cNvPr>
          <p:cNvSpPr/>
          <p:nvPr/>
        </p:nvSpPr>
        <p:spPr>
          <a:xfrm>
            <a:off x="0" y="0"/>
            <a:ext cx="23399750" cy="33083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red and black logo&#10;&#10;AI-generated content may be incorrect.">
            <a:extLst>
              <a:ext uri="{FF2B5EF4-FFF2-40B4-BE49-F238E27FC236}">
                <a16:creationId xmlns:a16="http://schemas.microsoft.com/office/drawing/2014/main" id="{6E70E620-795D-BFCA-23A3-33E3E2BA8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19" y="1098950"/>
            <a:ext cx="2725489" cy="1763346"/>
          </a:xfrm>
          <a:prstGeom prst="rect">
            <a:avLst/>
          </a:prstGeom>
        </p:spPr>
      </p:pic>
      <p:pic>
        <p:nvPicPr>
          <p:cNvPr id="5" name="Picture 4">
            <a:extLst>
              <a:ext uri="{FF2B5EF4-FFF2-40B4-BE49-F238E27FC236}">
                <a16:creationId xmlns:a16="http://schemas.microsoft.com/office/drawing/2014/main" id="{DB517325-4BEE-F614-BA4A-547A45F085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44692" y="1098950"/>
            <a:ext cx="2725488" cy="1763346"/>
          </a:xfrm>
          <a:prstGeom prst="rect">
            <a:avLst/>
          </a:prstGeom>
        </p:spPr>
      </p:pic>
      <p:sp>
        <p:nvSpPr>
          <p:cNvPr id="8" name="TextBox 7">
            <a:extLst>
              <a:ext uri="{FF2B5EF4-FFF2-40B4-BE49-F238E27FC236}">
                <a16:creationId xmlns:a16="http://schemas.microsoft.com/office/drawing/2014/main" id="{DC06361A-BCBD-9B43-2E52-C9084192C4E6}"/>
              </a:ext>
            </a:extLst>
          </p:cNvPr>
          <p:cNvSpPr txBox="1"/>
          <p:nvPr/>
        </p:nvSpPr>
        <p:spPr>
          <a:xfrm>
            <a:off x="25146000" y="2862296"/>
            <a:ext cx="21653500" cy="4524315"/>
          </a:xfrm>
          <a:prstGeom prst="rect">
            <a:avLst/>
          </a:prstGeom>
          <a:noFill/>
        </p:spPr>
        <p:txBody>
          <a:bodyPr wrap="square" rtlCol="0">
            <a:spAutoFit/>
          </a:bodyPr>
          <a:lstStyle/>
          <a:p>
            <a:r>
              <a:rPr lang="en-US" sz="14400" dirty="0">
                <a:solidFill>
                  <a:srgbClr val="263D2B"/>
                </a:solidFill>
                <a:latin typeface="Roag" panose="020B0504040502030203" pitchFamily="34" charset="0"/>
              </a:rPr>
              <a:t>The Playing Area and Equipment </a:t>
            </a:r>
            <a:endParaRPr lang="en-GB" sz="14400" dirty="0">
              <a:solidFill>
                <a:srgbClr val="263D2B"/>
              </a:solidFill>
              <a:latin typeface="Roag" panose="020B0504040502030203" pitchFamily="34" charset="0"/>
            </a:endParaRPr>
          </a:p>
        </p:txBody>
      </p:sp>
      <p:cxnSp>
        <p:nvCxnSpPr>
          <p:cNvPr id="10" name="Straight Connector 9">
            <a:extLst>
              <a:ext uri="{FF2B5EF4-FFF2-40B4-BE49-F238E27FC236}">
                <a16:creationId xmlns:a16="http://schemas.microsoft.com/office/drawing/2014/main" id="{0EB5583D-06B1-B0C1-2CF3-A958F11F7A94}"/>
              </a:ext>
            </a:extLst>
          </p:cNvPr>
          <p:cNvCxnSpPr>
            <a:cxnSpLocks/>
          </p:cNvCxnSpPr>
          <p:nvPr/>
        </p:nvCxnSpPr>
        <p:spPr>
          <a:xfrm>
            <a:off x="24333200" y="3416968"/>
            <a:ext cx="0" cy="29075982"/>
          </a:xfrm>
          <a:prstGeom prst="line">
            <a:avLst/>
          </a:prstGeom>
          <a:ln>
            <a:solidFill>
              <a:srgbClr val="263D2B"/>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8A9C6B3-50FE-0A8C-CF1D-FDF5BF01FF6C}"/>
              </a:ext>
            </a:extLst>
          </p:cNvPr>
          <p:cNvSpPr txBox="1"/>
          <p:nvPr/>
        </p:nvSpPr>
        <p:spPr>
          <a:xfrm>
            <a:off x="25146000" y="7568705"/>
            <a:ext cx="21399500" cy="25483899"/>
          </a:xfrm>
          <a:prstGeom prst="rect">
            <a:avLst/>
          </a:prstGeom>
          <a:noFill/>
        </p:spPr>
        <p:txBody>
          <a:bodyPr wrap="square" rtlCol="0">
            <a:spAutoFit/>
          </a:bodyPr>
          <a:lstStyle/>
          <a:p>
            <a:r>
              <a:rPr lang="en-US" sz="5500" dirty="0">
                <a:solidFill>
                  <a:srgbClr val="263D2B"/>
                </a:solidFill>
                <a:latin typeface="Roag Medium" panose="020B0604040502030203" pitchFamily="34" charset="0"/>
              </a:rPr>
              <a:t>B.1 The Playing Surface </a:t>
            </a:r>
          </a:p>
          <a:p>
            <a:r>
              <a:rPr lang="en-US" sz="5500" dirty="0">
                <a:solidFill>
                  <a:srgbClr val="FF7575"/>
                </a:solidFill>
                <a:latin typeface="Roag Light" panose="020B0404040502030203" pitchFamily="34" charset="0"/>
              </a:rPr>
              <a:t>B.1.1 </a:t>
            </a:r>
            <a:r>
              <a:rPr lang="en-US" sz="5500" dirty="0">
                <a:solidFill>
                  <a:srgbClr val="263D2B"/>
                </a:solidFill>
                <a:latin typeface="Roag Light" panose="020B0404040502030203" pitchFamily="34" charset="0"/>
              </a:rPr>
              <a:t>SLAPS may be played on any stable table that is large enough to accommodate the three official mats fully and securely. </a:t>
            </a:r>
          </a:p>
          <a:p>
            <a:r>
              <a:rPr lang="en-US" sz="5500" dirty="0">
                <a:solidFill>
                  <a:srgbClr val="FF7575"/>
                </a:solidFill>
                <a:latin typeface="Roag Light" panose="020B0404040502030203" pitchFamily="34" charset="0"/>
              </a:rPr>
              <a:t>B.1.2 </a:t>
            </a:r>
            <a:r>
              <a:rPr lang="en-US" sz="5500" dirty="0">
                <a:solidFill>
                  <a:srgbClr val="263D2B"/>
                </a:solidFill>
                <a:latin typeface="Roag Light" panose="020B0404040502030203" pitchFamily="34" charset="0"/>
              </a:rPr>
              <a:t>Where official mats are available, they must be used for all competitive matches. </a:t>
            </a:r>
          </a:p>
          <a:p>
            <a:r>
              <a:rPr lang="en-US" sz="5500" dirty="0">
                <a:solidFill>
                  <a:srgbClr val="FF7575"/>
                </a:solidFill>
                <a:latin typeface="Roag Light" panose="020B0404040502030203" pitchFamily="34" charset="0"/>
              </a:rPr>
              <a:t>B.1.3 </a:t>
            </a:r>
            <a:r>
              <a:rPr lang="en-US" sz="5500" dirty="0">
                <a:solidFill>
                  <a:srgbClr val="263D2B"/>
                </a:solidFill>
                <a:latin typeface="Roag Light" panose="020B0404040502030203" pitchFamily="34" charset="0"/>
              </a:rPr>
              <a:t>Where mats are not available, the referee must define the playing boundaries clearly prior to the match; once approved by both players, the match is considered valid for competition. </a:t>
            </a:r>
          </a:p>
          <a:p>
            <a:r>
              <a:rPr lang="en-US" sz="5500" dirty="0">
                <a:solidFill>
                  <a:srgbClr val="FF7575"/>
                </a:solidFill>
                <a:latin typeface="Roag Light" panose="020B0404040502030203" pitchFamily="34" charset="0"/>
              </a:rPr>
              <a:t>B.1.4 </a:t>
            </a:r>
            <a:r>
              <a:rPr lang="en-US" sz="5500" dirty="0">
                <a:solidFill>
                  <a:srgbClr val="263D2B"/>
                </a:solidFill>
                <a:latin typeface="Roag Light" panose="020B0404040502030203" pitchFamily="34" charset="0"/>
              </a:rPr>
              <a:t>The table must be stable, free of obstructions, and at a height allowing both players to reach the Centre Pile comfortably. </a:t>
            </a:r>
          </a:p>
          <a:p>
            <a:r>
              <a:rPr lang="en-US" sz="5500" dirty="0">
                <a:solidFill>
                  <a:srgbClr val="FF7575"/>
                </a:solidFill>
                <a:latin typeface="Roag Light" panose="020B0404040502030203" pitchFamily="34" charset="0"/>
              </a:rPr>
              <a:t>B.1.5 </a:t>
            </a:r>
            <a:r>
              <a:rPr lang="en-US" sz="5500" dirty="0">
                <a:solidFill>
                  <a:srgbClr val="263D2B"/>
                </a:solidFill>
                <a:latin typeface="Roag Light" panose="020B0404040502030203" pitchFamily="34" charset="0"/>
              </a:rPr>
              <a:t>The playing surface must remain clear throughout the match; objects that interfere with card movement or player access are not permitted. </a:t>
            </a:r>
          </a:p>
          <a:p>
            <a:endParaRPr lang="en-US" sz="5500" dirty="0">
              <a:solidFill>
                <a:srgbClr val="263D2B"/>
              </a:solidFill>
              <a:latin typeface="Roag Light" panose="020B0404040502030203" pitchFamily="34" charset="0"/>
            </a:endParaRPr>
          </a:p>
          <a:p>
            <a:r>
              <a:rPr lang="en-US" sz="5500" dirty="0">
                <a:solidFill>
                  <a:srgbClr val="263D2B"/>
                </a:solidFill>
                <a:latin typeface="Roag Medium" panose="020B0604040502030203" pitchFamily="34" charset="0"/>
              </a:rPr>
              <a:t>B.2 Official Mats and Boundaries </a:t>
            </a:r>
          </a:p>
          <a:p>
            <a:r>
              <a:rPr lang="en-US" sz="5500" dirty="0">
                <a:solidFill>
                  <a:srgbClr val="FF7575"/>
                </a:solidFill>
                <a:latin typeface="Roag Light" panose="020B0404040502030203" pitchFamily="34" charset="0"/>
              </a:rPr>
              <a:t>B.2.1 </a:t>
            </a:r>
            <a:r>
              <a:rPr lang="en-US" sz="5500" dirty="0">
                <a:solidFill>
                  <a:srgbClr val="263D2B"/>
                </a:solidFill>
                <a:latin typeface="Roag Light" panose="020B0404040502030203" pitchFamily="34" charset="0"/>
              </a:rPr>
              <a:t>The official Slaps setup consists of three mats: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B.2.1.1 </a:t>
            </a:r>
            <a:r>
              <a:rPr lang="en-US" sz="5500" dirty="0">
                <a:solidFill>
                  <a:srgbClr val="263D2B"/>
                </a:solidFill>
                <a:latin typeface="Roag Light" panose="020B0404040502030203" pitchFamily="34" charset="0"/>
              </a:rPr>
              <a:t>Player 1 Foundation Mat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B.2.1.2 </a:t>
            </a:r>
            <a:r>
              <a:rPr lang="en-US" sz="5500" dirty="0">
                <a:solidFill>
                  <a:srgbClr val="263D2B"/>
                </a:solidFill>
                <a:latin typeface="Roag Light" panose="020B0404040502030203" pitchFamily="34" charset="0"/>
              </a:rPr>
              <a:t>Player 2 Foundation Mat </a:t>
            </a:r>
          </a:p>
          <a:p>
            <a:pPr marL="685800" indent="-685800">
              <a:buFont typeface="Arial" panose="020B0604020202020204" pitchFamily="34" charset="0"/>
              <a:buChar char="•"/>
            </a:pPr>
            <a:r>
              <a:rPr lang="en-US" sz="5500" dirty="0">
                <a:solidFill>
                  <a:srgbClr val="FF7575"/>
                </a:solidFill>
                <a:latin typeface="Roag Light" panose="020B0404040502030203" pitchFamily="34" charset="0"/>
              </a:rPr>
              <a:t>B.2.1.3 </a:t>
            </a:r>
            <a:r>
              <a:rPr lang="en-US" sz="5500" dirty="0">
                <a:solidFill>
                  <a:srgbClr val="263D2B"/>
                </a:solidFill>
                <a:latin typeface="Roag Light" panose="020B0404040502030203" pitchFamily="34" charset="0"/>
              </a:rPr>
              <a:t>Central Mat </a:t>
            </a:r>
            <a:r>
              <a:rPr lang="en-US" sz="5500" dirty="0">
                <a:solidFill>
                  <a:srgbClr val="263D2B"/>
                </a:solidFill>
              </a:rPr>
              <a:t>(</a:t>
            </a:r>
            <a:r>
              <a:rPr lang="en-US" sz="5500" dirty="0">
                <a:solidFill>
                  <a:srgbClr val="263D2B"/>
                </a:solidFill>
                <a:latin typeface="Roag Light" panose="020B0404040502030203" pitchFamily="34" charset="0"/>
              </a:rPr>
              <a:t>Centre Piles with Draw Deck boundarie</a:t>
            </a:r>
            <a:r>
              <a:rPr lang="en-US" sz="5500" dirty="0">
                <a:solidFill>
                  <a:srgbClr val="263D2B"/>
                </a:solidFill>
              </a:rPr>
              <a:t>s)</a:t>
            </a:r>
          </a:p>
          <a:p>
            <a:r>
              <a:rPr lang="en-US" sz="5500" dirty="0">
                <a:solidFill>
                  <a:srgbClr val="FF7575"/>
                </a:solidFill>
                <a:latin typeface="Roag Light" panose="020B0404040502030203" pitchFamily="34" charset="0"/>
              </a:rPr>
              <a:t>B.2.2 </a:t>
            </a:r>
            <a:r>
              <a:rPr lang="en-US" sz="5500" dirty="0">
                <a:solidFill>
                  <a:srgbClr val="263D2B"/>
                </a:solidFill>
                <a:latin typeface="Roag Light" panose="020B0404040502030203" pitchFamily="34" charset="0"/>
              </a:rPr>
              <a:t>Foundation Mats measure approximately 80 × 30 cm; these dimensions are non-binding but provide consistent spacing in competitive play. </a:t>
            </a:r>
          </a:p>
          <a:p>
            <a:r>
              <a:rPr lang="en-US" sz="5500" dirty="0">
                <a:solidFill>
                  <a:srgbClr val="FF7575"/>
                </a:solidFill>
                <a:latin typeface="Roag Light" panose="020B0404040502030203" pitchFamily="34" charset="0"/>
              </a:rPr>
              <a:t>B.2.3 </a:t>
            </a:r>
            <a:r>
              <a:rPr lang="en-US" sz="5500" dirty="0">
                <a:solidFill>
                  <a:srgbClr val="263D2B"/>
                </a:solidFill>
                <a:latin typeface="Roag Light" panose="020B0404040502030203" pitchFamily="34" charset="0"/>
              </a:rPr>
              <a:t>The boundaries of all mat zones must be clearly visible, with sufficient space for four live cards and the natural movement caused by fast-paced play. </a:t>
            </a:r>
          </a:p>
          <a:p>
            <a:r>
              <a:rPr lang="en-US" sz="5500" dirty="0">
                <a:solidFill>
                  <a:srgbClr val="FF7575"/>
                </a:solidFill>
                <a:latin typeface="Roag Light" panose="020B0404040502030203" pitchFamily="34" charset="0"/>
              </a:rPr>
              <a:t>B.2.4 </a:t>
            </a:r>
            <a:r>
              <a:rPr lang="en-US" sz="5500" dirty="0">
                <a:solidFill>
                  <a:srgbClr val="263D2B"/>
                </a:solidFill>
                <a:latin typeface="Roag Light" panose="020B0404040502030203" pitchFamily="34" charset="0"/>
              </a:rPr>
              <a:t>Minor movement of cards beyond boundaries caused by speed or impact is not a violation. </a:t>
            </a:r>
          </a:p>
          <a:p>
            <a:r>
              <a:rPr lang="en-US" sz="5500" dirty="0">
                <a:solidFill>
                  <a:srgbClr val="FF7575"/>
                </a:solidFill>
                <a:latin typeface="Roag Light" panose="020B0404040502030203" pitchFamily="34" charset="0"/>
              </a:rPr>
              <a:t>B.2.5 </a:t>
            </a:r>
            <a:r>
              <a:rPr lang="en-US" sz="5500" dirty="0">
                <a:solidFill>
                  <a:srgbClr val="263D2B"/>
                </a:solidFill>
                <a:latin typeface="Roag Light" panose="020B0404040502030203" pitchFamily="34" charset="0"/>
              </a:rPr>
              <a:t>The referee may instruct a player to reposition a displaced card if necessary, without penalising the player or interrupting play unless fairness requires it. </a:t>
            </a:r>
          </a:p>
          <a:p>
            <a:endParaRPr lang="en-US" sz="5500" dirty="0">
              <a:solidFill>
                <a:srgbClr val="263D2B"/>
              </a:solidFill>
              <a:latin typeface="Roag Light" panose="020B0404040502030203" pitchFamily="34" charset="0"/>
            </a:endParaRPr>
          </a:p>
        </p:txBody>
      </p:sp>
      <p:sp>
        <p:nvSpPr>
          <p:cNvPr id="12" name="TextBox 11">
            <a:extLst>
              <a:ext uri="{FF2B5EF4-FFF2-40B4-BE49-F238E27FC236}">
                <a16:creationId xmlns:a16="http://schemas.microsoft.com/office/drawing/2014/main" id="{79C8EF01-A1CE-C3A6-3BDA-374F4D80C0CE}"/>
              </a:ext>
            </a:extLst>
          </p:cNvPr>
          <p:cNvSpPr txBox="1"/>
          <p:nvPr/>
        </p:nvSpPr>
        <p:spPr>
          <a:xfrm>
            <a:off x="24426481" y="31919955"/>
            <a:ext cx="10137909" cy="1477328"/>
          </a:xfrm>
          <a:prstGeom prst="rect">
            <a:avLst/>
          </a:prstGeom>
          <a:noFill/>
        </p:spPr>
        <p:txBody>
          <a:bodyPr wrap="square" rtlCol="0">
            <a:spAutoFit/>
          </a:bodyPr>
          <a:lstStyle/>
          <a:p>
            <a:r>
              <a:rPr lang="en-US" dirty="0">
                <a:solidFill>
                  <a:srgbClr val="263D2B"/>
                </a:solidFill>
                <a:latin typeface="Roag ExtraBold" panose="020B0904040502030203" pitchFamily="34" charset="0"/>
              </a:rPr>
              <a:t>Laws of the Game 2025-26 </a:t>
            </a:r>
          </a:p>
          <a:p>
            <a:r>
              <a:rPr lang="en-US" dirty="0">
                <a:solidFill>
                  <a:srgbClr val="263D2B"/>
                </a:solidFill>
                <a:latin typeface="Roag" panose="020B0504040502030203" pitchFamily="34" charset="0"/>
              </a:rPr>
              <a:t>LAW B</a:t>
            </a:r>
          </a:p>
          <a:p>
            <a:r>
              <a:rPr lang="en-US" dirty="0">
                <a:solidFill>
                  <a:srgbClr val="263D2B"/>
                </a:solidFill>
                <a:latin typeface="Roag" panose="020B0504040502030203" pitchFamily="34" charset="0"/>
              </a:rPr>
              <a:t>The Playing Area and Equipment </a:t>
            </a:r>
          </a:p>
          <a:p>
            <a:endParaRPr lang="en-US" dirty="0">
              <a:solidFill>
                <a:srgbClr val="263D2B"/>
              </a:solidFill>
              <a:latin typeface="Roag" panose="020B0504040502030203" pitchFamily="34" charset="0"/>
            </a:endParaRPr>
          </a:p>
          <a:p>
            <a:endParaRPr lang="en-GB" dirty="0">
              <a:solidFill>
                <a:srgbClr val="263D2B"/>
              </a:solidFill>
              <a:latin typeface="Roag" panose="020B0504040502030203" pitchFamily="34" charset="0"/>
            </a:endParaRPr>
          </a:p>
        </p:txBody>
      </p:sp>
      <p:sp>
        <p:nvSpPr>
          <p:cNvPr id="14" name="Slide Number Placeholder 13">
            <a:extLst>
              <a:ext uri="{FF2B5EF4-FFF2-40B4-BE49-F238E27FC236}">
                <a16:creationId xmlns:a16="http://schemas.microsoft.com/office/drawing/2014/main" id="{B5C5B169-40EE-4DA8-FA58-EB0EAF0B1CFA}"/>
              </a:ext>
            </a:extLst>
          </p:cNvPr>
          <p:cNvSpPr>
            <a:spLocks noGrp="1"/>
          </p:cNvSpPr>
          <p:nvPr>
            <p:ph type="sldNum" sz="quarter" idx="12"/>
          </p:nvPr>
        </p:nvSpPr>
        <p:spPr/>
        <p:txBody>
          <a:bodyPr/>
          <a:lstStyle/>
          <a:p>
            <a:fld id="{6732928E-5997-48F8-AC23-6F94313F3A6B}" type="slidenum">
              <a:rPr lang="en-GB" smtClean="0"/>
              <a:t>8</a:t>
            </a:fld>
            <a:endParaRPr lang="en-GB" dirty="0"/>
          </a:p>
        </p:txBody>
      </p:sp>
      <p:sp>
        <p:nvSpPr>
          <p:cNvPr id="3" name="TextBox 2">
            <a:extLst>
              <a:ext uri="{FF2B5EF4-FFF2-40B4-BE49-F238E27FC236}">
                <a16:creationId xmlns:a16="http://schemas.microsoft.com/office/drawing/2014/main" id="{B2418ECA-F42F-D529-5F7C-DF374F2E9CA5}"/>
              </a:ext>
            </a:extLst>
          </p:cNvPr>
          <p:cNvSpPr txBox="1"/>
          <p:nvPr/>
        </p:nvSpPr>
        <p:spPr>
          <a:xfrm>
            <a:off x="7857653" y="20388296"/>
            <a:ext cx="10446065" cy="3939540"/>
          </a:xfrm>
          <a:prstGeom prst="rect">
            <a:avLst/>
          </a:prstGeom>
          <a:noFill/>
        </p:spPr>
        <p:txBody>
          <a:bodyPr wrap="square" rtlCol="0">
            <a:spAutoFit/>
          </a:bodyPr>
          <a:lstStyle/>
          <a:p>
            <a:r>
              <a:rPr lang="en-US" sz="25000" dirty="0">
                <a:solidFill>
                  <a:srgbClr val="FF7575"/>
                </a:solidFill>
                <a:latin typeface="Roag Light" panose="020B0404040502030203" pitchFamily="34" charset="0"/>
              </a:rPr>
              <a:t>Law</a:t>
            </a:r>
            <a:endParaRPr lang="en-GB" sz="25000" dirty="0">
              <a:solidFill>
                <a:srgbClr val="FF7575"/>
              </a:solidFill>
              <a:latin typeface="Roag Light" panose="020B0404040502030203" pitchFamily="34" charset="0"/>
            </a:endParaRPr>
          </a:p>
        </p:txBody>
      </p:sp>
      <p:sp>
        <p:nvSpPr>
          <p:cNvPr id="6" name="TextBox 5">
            <a:extLst>
              <a:ext uri="{FF2B5EF4-FFF2-40B4-BE49-F238E27FC236}">
                <a16:creationId xmlns:a16="http://schemas.microsoft.com/office/drawing/2014/main" id="{759D7B22-15B0-EC72-039A-A0F556B1143F}"/>
              </a:ext>
            </a:extLst>
          </p:cNvPr>
          <p:cNvSpPr txBox="1"/>
          <p:nvPr/>
        </p:nvSpPr>
        <p:spPr>
          <a:xfrm>
            <a:off x="8137052" y="22358066"/>
            <a:ext cx="10446065" cy="11572399"/>
          </a:xfrm>
          <a:prstGeom prst="rect">
            <a:avLst/>
          </a:prstGeom>
          <a:noFill/>
        </p:spPr>
        <p:txBody>
          <a:bodyPr wrap="square" rtlCol="0">
            <a:spAutoFit/>
          </a:bodyPr>
          <a:lstStyle/>
          <a:p>
            <a:r>
              <a:rPr lang="en-US" sz="74600" dirty="0">
                <a:solidFill>
                  <a:srgbClr val="FF7575"/>
                </a:solidFill>
                <a:latin typeface="Roag" panose="020B0504040502030203" pitchFamily="34" charset="0"/>
              </a:rPr>
              <a:t>B</a:t>
            </a:r>
            <a:endParaRPr lang="en-GB" sz="74600" dirty="0">
              <a:solidFill>
                <a:srgbClr val="FF7575"/>
              </a:solidFill>
              <a:latin typeface="Roag" panose="020B0504040502030203" pitchFamily="34" charset="0"/>
            </a:endParaRPr>
          </a:p>
        </p:txBody>
      </p:sp>
      <p:cxnSp>
        <p:nvCxnSpPr>
          <p:cNvPr id="9" name="Straight Connector 8">
            <a:extLst>
              <a:ext uri="{FF2B5EF4-FFF2-40B4-BE49-F238E27FC236}">
                <a16:creationId xmlns:a16="http://schemas.microsoft.com/office/drawing/2014/main" id="{1BCAA808-2B8F-76ED-2AE9-741F92A04556}"/>
              </a:ext>
            </a:extLst>
          </p:cNvPr>
          <p:cNvCxnSpPr>
            <a:cxnSpLocks/>
          </p:cNvCxnSpPr>
          <p:nvPr/>
        </p:nvCxnSpPr>
        <p:spPr>
          <a:xfrm>
            <a:off x="7641390" y="2862296"/>
            <a:ext cx="0" cy="29075982"/>
          </a:xfrm>
          <a:prstGeom prst="line">
            <a:avLst/>
          </a:prstGeom>
          <a:ln>
            <a:solidFill>
              <a:srgbClr val="FF75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85647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653</TotalTime>
  <Words>11765</Words>
  <Application>Microsoft Office PowerPoint</Application>
  <PresentationFormat>Custom</PresentationFormat>
  <Paragraphs>928</Paragraphs>
  <Slides>31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Aptos</vt:lpstr>
      <vt:lpstr>Aptos Display</vt:lpstr>
      <vt:lpstr>Arial</vt:lpstr>
      <vt:lpstr>Roag</vt:lpstr>
      <vt:lpstr>Roag ExtraBold</vt:lpstr>
      <vt:lpstr>Roag Light</vt:lpstr>
      <vt:lpstr>Roag Medium</vt:lpstr>
      <vt:lpstr>Roag UltraLight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George Alexander</dc:creator>
  <cp:lastModifiedBy>George Alexander</cp:lastModifiedBy>
  <cp:revision>4</cp:revision>
  <cp:lastPrinted>2025-12-15T01:06:29Z</cp:lastPrinted>
  <dcterms:created xsi:type="dcterms:W3CDTF">2025-12-14T13:52:08Z</dcterms:created>
  <dcterms:modified xsi:type="dcterms:W3CDTF">2025-12-15T01:07:54Z</dcterms:modified>
</cp:coreProperties>
</file>